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ink/ink1.xml" ContentType="application/inkml+xml"/>
  <Override PartName="/ppt/notesSlides/notesSlide20.xml" ContentType="application/vnd.openxmlformats-officedocument.presentationml.notesSlide+xml"/>
  <Override PartName="/ppt/ink/ink2.xml" ContentType="application/inkml+xml"/>
  <Override PartName="/ppt/notesSlides/notesSlide21.xml" ContentType="application/vnd.openxmlformats-officedocument.presentationml.notesSlide+xml"/>
  <Override PartName="/ppt/ink/ink3.xml" ContentType="application/inkml+xml"/>
  <Override PartName="/ppt/notesSlides/notesSlide22.xml" ContentType="application/vnd.openxmlformats-officedocument.presentationml.notesSlide+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7" r:id="rId2"/>
    <p:sldId id="281" r:id="rId3"/>
    <p:sldId id="1308" r:id="rId4"/>
    <p:sldId id="1315" r:id="rId5"/>
    <p:sldId id="1309" r:id="rId6"/>
    <p:sldId id="1310" r:id="rId7"/>
    <p:sldId id="1311" r:id="rId8"/>
    <p:sldId id="467" r:id="rId9"/>
    <p:sldId id="1216" r:id="rId10"/>
    <p:sldId id="1303" r:id="rId11"/>
    <p:sldId id="1316" r:id="rId12"/>
    <p:sldId id="1317" r:id="rId13"/>
    <p:sldId id="1318" r:id="rId14"/>
    <p:sldId id="1319" r:id="rId15"/>
    <p:sldId id="1320" r:id="rId16"/>
    <p:sldId id="1321" r:id="rId17"/>
    <p:sldId id="1322" r:id="rId18"/>
    <p:sldId id="532" r:id="rId19"/>
    <p:sldId id="1304" r:id="rId20"/>
    <p:sldId id="1305" r:id="rId21"/>
    <p:sldId id="1306" r:id="rId22"/>
    <p:sldId id="275" r:id="rId23"/>
    <p:sldId id="1283" r:id="rId24"/>
    <p:sldId id="1312" r:id="rId25"/>
    <p:sldId id="1313" r:id="rId26"/>
    <p:sldId id="1314"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F8"/>
    <a:srgbClr val="FF6600"/>
    <a:srgbClr val="3333FF"/>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24T09:12:46.438"/>
    </inkml:context>
    <inkml:brush xml:id="br0">
      <inkml:brushProperty name="width" value="0.035" units="cm"/>
      <inkml:brushProperty name="height" value="0.035" units="cm"/>
      <inkml:brushProperty name="color" value="#E71224"/>
    </inkml:brush>
  </inkml:definitions>
  <inkml:trace contextRef="#ctx0" brushRef="#br0">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18/10/2025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FED67-BA5B-2900-2F96-58587CF02A3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DC05D1-0FBA-4802-3239-15A945719BF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596A1C6-D903-5147-A6C7-41F38D61436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4AF1F0E-1BF8-E1C2-9CC7-EDE2E5B19592}"/>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1318219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2D427-0B92-2E5C-68B9-19833AE943F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79525D9-BD00-3AD1-A5F2-23452C78FFF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3A3173A-A4DD-910F-B2AC-1EF3BC743CA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ECCD73C-1847-A041-F61A-7315D0DAE25D}"/>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2877737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E4D5C-FDC3-849C-E44E-4DB27E433D5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CF8AEAE-FFC9-06E5-9838-5D9777B27CE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6025B2-5B73-5AFE-853C-42194D4378B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C4ACB32-EA2D-5593-148E-8F147821D36F}"/>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4252166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6B72E-B6DA-865B-7780-16160F6B213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33F42D4-8F17-A161-2B21-E592925EB98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C861E32-B4FA-59BA-BF42-136285BBEC8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E145E19-E919-A6A0-55DB-7F2A7BA78CA5}"/>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1977418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8D5E4-0B37-8126-0A6A-2FA5735BC83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96EAEEE-BE17-B8B2-8874-273DAB4C1A7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CF1C75B-7F3B-CC8F-B64F-ACE1CAE489D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7DAC57B-E1DF-AC1D-2BDD-AC220FD1683C}"/>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1063959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EE3A3-F78B-DEB2-BA05-AFFACF9188B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282DBA8-401C-7D40-C5BE-69579DADB63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EC5B635-CDCB-643F-714A-33186FF0DFE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83A15DA-A4F7-BDA8-D69E-7FA25EF1AFD9}"/>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2537075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E6BDC4-4E20-F3DF-7CE0-2173CEC7CFC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D698A04-1172-59F5-FA6C-7F23BF75B87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8CE8675-E8A9-967A-22EF-12DA607365D7}"/>
              </a:ext>
            </a:extLst>
          </p:cNvPr>
          <p:cNvSpPr>
            <a:spLocks noGrp="1"/>
          </p:cNvSpPr>
          <p:nvPr>
            <p:ph type="body" idx="1"/>
          </p:nvPr>
        </p:nvSpPr>
        <p:spPr/>
        <p:txBody>
          <a:bodyPr/>
          <a:lstStyle/>
          <a:p>
            <a:r>
              <a:rPr lang="fr-FR" dirty="0"/>
              <a:t>CP - Le chat a 7 friandises dans sa gamelle. J’ajoute 2 autres friandises. Combien de friandises a-t-il à manger ? </a:t>
            </a:r>
          </a:p>
          <a:p>
            <a:r>
              <a:rPr lang="fr-FR" dirty="0"/>
              <a:t>CE1 - Le chat a 10 friandises dans sa gamelle : 4 au poulet et le reste au saumon. Combien de friandises au saumon y a-t-il ? </a:t>
            </a:r>
          </a:p>
        </p:txBody>
      </p:sp>
      <p:sp>
        <p:nvSpPr>
          <p:cNvPr id="4" name="Espace réservé du numéro de diapositive 3">
            <a:extLst>
              <a:ext uri="{FF2B5EF4-FFF2-40B4-BE49-F238E27FC236}">
                <a16:creationId xmlns:a16="http://schemas.microsoft.com/office/drawing/2014/main" id="{F0A2C69D-BCCA-9A50-AE99-3DA40AC052D6}"/>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2456265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346B5-4BC8-95C3-F4CD-F3CA6B0B156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BFCB14-9550-D8ED-9462-FC3E56342CD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84CC7B8-9130-588F-9E65-97896CF97349}"/>
              </a:ext>
            </a:extLst>
          </p:cNvPr>
          <p:cNvSpPr>
            <a:spLocks noGrp="1"/>
          </p:cNvSpPr>
          <p:nvPr>
            <p:ph type="body" idx="1"/>
          </p:nvPr>
        </p:nvSpPr>
        <p:spPr/>
        <p:txBody>
          <a:bodyPr/>
          <a:lstStyle/>
          <a:p>
            <a:r>
              <a:rPr lang="fr-FR" dirty="0"/>
              <a:t>CP – Il y a 5 arbustes dans le jardin. Maman plante 3 nouveaux arbustes dans le jardin. Combien d’arbustes y a-t-il au total ?</a:t>
            </a:r>
          </a:p>
          <a:p>
            <a:r>
              <a:rPr lang="fr-FR" dirty="0"/>
              <a:t>CE1- Dans la salle de spectacle, il y a 60 places : 20 places assises et le reste des places sont des places « debout ». Combien de personnes peuvent rester debout ? </a:t>
            </a:r>
          </a:p>
        </p:txBody>
      </p:sp>
      <p:sp>
        <p:nvSpPr>
          <p:cNvPr id="4" name="Espace réservé du numéro de diapositive 3">
            <a:extLst>
              <a:ext uri="{FF2B5EF4-FFF2-40B4-BE49-F238E27FC236}">
                <a16:creationId xmlns:a16="http://schemas.microsoft.com/office/drawing/2014/main" id="{5548B28C-2CF6-387A-2BF9-258E4A209321}"/>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14803133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2C772B-2F0B-70F2-CA69-D67E55DCDAA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0264351-90FB-A95D-9164-52522D7AA24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D3667F4-711A-F084-E61E-4161C1B9D70A}"/>
              </a:ext>
            </a:extLst>
          </p:cNvPr>
          <p:cNvSpPr>
            <a:spLocks noGrp="1"/>
          </p:cNvSpPr>
          <p:nvPr>
            <p:ph type="body" idx="1"/>
          </p:nvPr>
        </p:nvSpPr>
        <p:spPr/>
        <p:txBody>
          <a:bodyPr/>
          <a:lstStyle/>
          <a:p>
            <a:r>
              <a:rPr lang="fr-FR" dirty="0"/>
              <a:t>CP – La notice de montage de l’étagère indique qu’il y a 6 vis dans le sachet. Maman a déjà vissé 2 vis. Combien reste-t-il de vis dans le sachet ? </a:t>
            </a:r>
          </a:p>
          <a:p>
            <a:r>
              <a:rPr lang="fr-FR" dirty="0"/>
              <a:t>CE1- Dans l’école, il y a 50 élèves de CE1. Il y a la classe A qui compte 25 élèves et la classe B. Combien d’élèves y a -t-il dans la classe B ? </a:t>
            </a:r>
          </a:p>
        </p:txBody>
      </p:sp>
      <p:sp>
        <p:nvSpPr>
          <p:cNvPr id="4" name="Espace réservé du numéro de diapositive 3">
            <a:extLst>
              <a:ext uri="{FF2B5EF4-FFF2-40B4-BE49-F238E27FC236}">
                <a16:creationId xmlns:a16="http://schemas.microsoft.com/office/drawing/2014/main" id="{2C4B8EFD-8FCF-B39B-6DE6-3B21582B1D4E}"/>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1784557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13ED-9DDE-7A0D-52E7-AC072F91F19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3FAD831-BFF7-0624-E4AF-1CD639839C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E3B498-B819-BA5D-B3FA-63288D1192B9}"/>
              </a:ext>
            </a:extLst>
          </p:cNvPr>
          <p:cNvSpPr>
            <a:spLocks noGrp="1"/>
          </p:cNvSpPr>
          <p:nvPr>
            <p:ph type="body" idx="1"/>
          </p:nvPr>
        </p:nvSpPr>
        <p:spPr/>
        <p:txBody>
          <a:bodyPr/>
          <a:lstStyle/>
          <a:p>
            <a:r>
              <a:rPr lang="fr-FR" dirty="0"/>
              <a:t>CP - Afficher le diaporama APP S25. Lire le problème analogue à celui que les élèves viennent de résoudre. Expliciter : Nous allons apprendre à résoudre plus rapidement ce type de problème. </a:t>
            </a:r>
          </a:p>
          <a:p>
            <a:r>
              <a:rPr lang="fr-FR" dirty="0"/>
              <a:t>CE1 - </a:t>
            </a:r>
            <a:r>
              <a:rPr lang="fr-FR" b="1" u="sng" dirty="0"/>
              <a:t>Préparation</a:t>
            </a:r>
            <a:r>
              <a:rPr lang="fr-FR" dirty="0"/>
              <a:t> : préparer pour chaque binôme d’élèves (trinôme en cas de manque de matériel) une enveloppe ou un sachet contenant le matériel de numération suivant : 11 à 18 dizaines et 1 à 20 unités. </a:t>
            </a:r>
          </a:p>
        </p:txBody>
      </p:sp>
      <p:sp>
        <p:nvSpPr>
          <p:cNvPr id="4" name="Espace réservé du numéro de diapositive 3">
            <a:extLst>
              <a:ext uri="{FF2B5EF4-FFF2-40B4-BE49-F238E27FC236}">
                <a16:creationId xmlns:a16="http://schemas.microsoft.com/office/drawing/2014/main" id="{0E4CCCD9-788F-FC10-8AD1-61B779BFA9D7}"/>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3636469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2B482-B510-12FA-F3A9-3E6777EB9A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A72714-8504-3DED-3BA2-9667C88428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8380E9-B5F8-BC94-3769-6E3C883ACB50}"/>
              </a:ext>
            </a:extLst>
          </p:cNvPr>
          <p:cNvSpPr>
            <a:spLocks noGrp="1"/>
          </p:cNvSpPr>
          <p:nvPr>
            <p:ph type="body" idx="1"/>
          </p:nvPr>
        </p:nvSpPr>
        <p:spPr/>
        <p:txBody>
          <a:bodyPr/>
          <a:lstStyle/>
          <a:p>
            <a:r>
              <a:rPr lang="fr-FR" dirty="0"/>
              <a:t>CP - Présenter à nouveau les affiches Ordonner les nombres et les relire collectivement. Les laisser visibles. </a:t>
            </a:r>
          </a:p>
        </p:txBody>
      </p:sp>
      <p:sp>
        <p:nvSpPr>
          <p:cNvPr id="4" name="Espace réservé du numéro de diapositive 3">
            <a:extLst>
              <a:ext uri="{FF2B5EF4-FFF2-40B4-BE49-F238E27FC236}">
                <a16:creationId xmlns:a16="http://schemas.microsoft.com/office/drawing/2014/main" id="{260D8E51-287D-AD21-8291-B64949E1BAF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2587303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1BBE5-EF72-6FB7-C4CE-15AAAC9F064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982C07F-10EE-D037-E9A0-AB9C83A0AB8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3650EBA-25DF-5B13-217C-2E58EE05E576}"/>
              </a:ext>
            </a:extLst>
          </p:cNvPr>
          <p:cNvSpPr>
            <a:spLocks noGrp="1"/>
          </p:cNvSpPr>
          <p:nvPr>
            <p:ph type="body" idx="1"/>
          </p:nvPr>
        </p:nvSpPr>
        <p:spPr/>
        <p:txBody>
          <a:bodyPr/>
          <a:lstStyle/>
          <a:p>
            <a:r>
              <a:rPr lang="fr-FR" dirty="0"/>
              <a:t>CP - Expliciter collectivement en appui du diaporama : </a:t>
            </a:r>
          </a:p>
          <a:p>
            <a:pPr marL="228600" indent="-228600">
              <a:buAutoNum type="arabicPeriod"/>
            </a:pPr>
            <a:r>
              <a:rPr lang="fr-FR" dirty="0"/>
              <a:t>Je cherche le nombre de vis restantes. </a:t>
            </a:r>
          </a:p>
          <a:p>
            <a:pPr marL="0" indent="0">
              <a:buNone/>
            </a:pPr>
            <a:r>
              <a:rPr lang="fr-FR" dirty="0"/>
              <a:t>2. Je sais qu’il y en a dix à mettre et qu’il y en a déjà deux de vissées. </a:t>
            </a:r>
          </a:p>
          <a:p>
            <a:pPr marL="0" indent="0">
              <a:buNone/>
            </a:pPr>
            <a:r>
              <a:rPr lang="fr-FR" dirty="0"/>
              <a:t>3. On peut écrire cela mathématiquement : 2 vis plus celles qui restent donnent 10 au total : « 2 + … = 10 ». </a:t>
            </a:r>
          </a:p>
          <a:p>
            <a:pPr marL="0" indent="0">
              <a:buNone/>
            </a:pPr>
            <a:r>
              <a:rPr lang="fr-FR" dirty="0"/>
              <a:t>Pour dire qu’on soustrait, il existe un signe mathématique qui s’appelle « moins » et qui s’écrit « − ». </a:t>
            </a:r>
          </a:p>
          <a:p>
            <a:pPr marL="0" indent="0">
              <a:buNone/>
            </a:pPr>
            <a:r>
              <a:rPr lang="fr-FR" dirty="0"/>
              <a:t>10 vis moins 2 vis est égal à … qui s’écrit mathématiquement : « 10 – 2 = … ». </a:t>
            </a:r>
          </a:p>
          <a:p>
            <a:pPr marL="0" indent="0">
              <a:buNone/>
            </a:pPr>
            <a:r>
              <a:rPr lang="fr-FR" dirty="0"/>
              <a:t>L’opération s’appelle la soustraction. C’est l’inverse de l’addition. </a:t>
            </a:r>
          </a:p>
          <a:p>
            <a:pPr marL="0" indent="0">
              <a:buNone/>
            </a:pPr>
            <a:r>
              <a:rPr lang="fr-FR" dirty="0"/>
              <a:t>4. La réponse est 8. </a:t>
            </a:r>
          </a:p>
          <a:p>
            <a:pPr marL="0" indent="0">
              <a:buNone/>
            </a:pPr>
            <a:r>
              <a:rPr lang="fr-FR" dirty="0"/>
              <a:t>8 est le résultat de la soustraction et on l’appelle la différence. </a:t>
            </a:r>
          </a:p>
          <a:p>
            <a:pPr marL="0" indent="0">
              <a:buNone/>
            </a:pPr>
            <a:r>
              <a:rPr lang="fr-FR" dirty="0"/>
              <a:t>Verbaliser en écrivant au tableau d’autres exemples : 7 moins 4 s’écrit « 7 – 4 » et est égal à 3 ; 5 moins 1 s’écrit « 5 – 1 » et est égal à 4… </a:t>
            </a:r>
          </a:p>
        </p:txBody>
      </p:sp>
      <p:sp>
        <p:nvSpPr>
          <p:cNvPr id="4" name="Espace réservé du numéro de diapositive 3">
            <a:extLst>
              <a:ext uri="{FF2B5EF4-FFF2-40B4-BE49-F238E27FC236}">
                <a16:creationId xmlns:a16="http://schemas.microsoft.com/office/drawing/2014/main" id="{EC3EA86B-5987-F2EB-DE29-2BE10A1A0B39}"/>
              </a:ext>
            </a:extLst>
          </p:cNvPr>
          <p:cNvSpPr>
            <a:spLocks noGrp="1"/>
          </p:cNvSpPr>
          <p:nvPr>
            <p:ph type="sldNum" sz="quarter" idx="5"/>
          </p:nvPr>
        </p:nvSpPr>
        <p:spPr/>
        <p:txBody>
          <a:bodyPr/>
          <a:lstStyle/>
          <a:p>
            <a:fld id="{6346C204-3D0E-43E8-BBCD-7E99DCEB2462}" type="slidenum">
              <a:rPr lang="fr-FR" smtClean="0"/>
              <a:t>24</a:t>
            </a:fld>
            <a:endParaRPr lang="fr-FR"/>
          </a:p>
        </p:txBody>
      </p:sp>
    </p:spTree>
    <p:extLst>
      <p:ext uri="{BB962C8B-B14F-4D97-AF65-F5344CB8AC3E}">
        <p14:creationId xmlns:p14="http://schemas.microsoft.com/office/powerpoint/2010/main" val="20044058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832EC-6421-11FA-3167-E356B80EF3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5675773-43F6-A7CF-9577-E5D10F54FC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5739DE5-E7FD-FCA8-4F3D-2BF704F9540F}"/>
              </a:ext>
            </a:extLst>
          </p:cNvPr>
          <p:cNvSpPr>
            <a:spLocks noGrp="1"/>
          </p:cNvSpPr>
          <p:nvPr>
            <p:ph type="body" idx="1"/>
          </p:nvPr>
        </p:nvSpPr>
        <p:spPr/>
        <p:txBody>
          <a:bodyPr/>
          <a:lstStyle/>
          <a:p>
            <a:r>
              <a:rPr lang="fr-FR" dirty="0"/>
              <a:t>CP - Lire collectivement la leçon 4 </a:t>
            </a:r>
          </a:p>
        </p:txBody>
      </p:sp>
      <p:sp>
        <p:nvSpPr>
          <p:cNvPr id="4" name="Espace réservé du numéro de diapositive 3">
            <a:extLst>
              <a:ext uri="{FF2B5EF4-FFF2-40B4-BE49-F238E27FC236}">
                <a16:creationId xmlns:a16="http://schemas.microsoft.com/office/drawing/2014/main" id="{7579658F-7D08-7E94-EB48-6898CEB86B68}"/>
              </a:ext>
            </a:extLst>
          </p:cNvPr>
          <p:cNvSpPr>
            <a:spLocks noGrp="1"/>
          </p:cNvSpPr>
          <p:nvPr>
            <p:ph type="sldNum" sz="quarter" idx="5"/>
          </p:nvPr>
        </p:nvSpPr>
        <p:spPr/>
        <p:txBody>
          <a:bodyPr/>
          <a:lstStyle/>
          <a:p>
            <a:fld id="{6346C204-3D0E-43E8-BBCD-7E99DCEB2462}" type="slidenum">
              <a:rPr lang="fr-FR" smtClean="0"/>
              <a:t>25</a:t>
            </a:fld>
            <a:endParaRPr lang="fr-FR"/>
          </a:p>
        </p:txBody>
      </p:sp>
    </p:spTree>
    <p:extLst>
      <p:ext uri="{BB962C8B-B14F-4D97-AF65-F5344CB8AC3E}">
        <p14:creationId xmlns:p14="http://schemas.microsoft.com/office/powerpoint/2010/main" val="2693670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9779D-152D-B003-D999-3A670E81E3D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40AAB7F-1139-7FDB-2585-40E826580FB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EF8471-9C0D-4693-C9F6-CEF700B60C95}"/>
              </a:ext>
            </a:extLst>
          </p:cNvPr>
          <p:cNvSpPr>
            <a:spLocks noGrp="1"/>
          </p:cNvSpPr>
          <p:nvPr>
            <p:ph type="body" idx="1"/>
          </p:nvPr>
        </p:nvSpPr>
        <p:spPr/>
        <p:txBody>
          <a:bodyPr/>
          <a:lstStyle/>
          <a:p>
            <a:r>
              <a:rPr lang="fr-FR" dirty="0"/>
              <a:t>CP - Corriger en montrant l’équivalence entre les opérations : « 10 + … = 14 » et « 14 – 10 = … ». Dire : J’enlève à la valeur ce que j’ai déjà. La soustraction sert aussi à dire ce qu’il manque, combien il faut pour aller de 10 à 14. </a:t>
            </a:r>
          </a:p>
        </p:txBody>
      </p:sp>
      <p:sp>
        <p:nvSpPr>
          <p:cNvPr id="4" name="Espace réservé du numéro de diapositive 3">
            <a:extLst>
              <a:ext uri="{FF2B5EF4-FFF2-40B4-BE49-F238E27FC236}">
                <a16:creationId xmlns:a16="http://schemas.microsoft.com/office/drawing/2014/main" id="{DDBA282E-6481-98FA-C6FB-A84F9F54D465}"/>
              </a:ext>
            </a:extLst>
          </p:cNvPr>
          <p:cNvSpPr>
            <a:spLocks noGrp="1"/>
          </p:cNvSpPr>
          <p:nvPr>
            <p:ph type="sldNum" sz="quarter" idx="5"/>
          </p:nvPr>
        </p:nvSpPr>
        <p:spPr/>
        <p:txBody>
          <a:bodyPr/>
          <a:lstStyle/>
          <a:p>
            <a:fld id="{6346C204-3D0E-43E8-BBCD-7E99DCEB2462}" type="slidenum">
              <a:rPr lang="fr-FR" smtClean="0"/>
              <a:t>26</a:t>
            </a:fld>
            <a:endParaRPr lang="fr-FR"/>
          </a:p>
        </p:txBody>
      </p:sp>
    </p:spTree>
    <p:extLst>
      <p:ext uri="{BB962C8B-B14F-4D97-AF65-F5344CB8AC3E}">
        <p14:creationId xmlns:p14="http://schemas.microsoft.com/office/powerpoint/2010/main" val="3746221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A97D9A-1F27-6D7D-602C-6CB9BC70A94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798273F-27F5-8312-A0CF-00BD34CB064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E34F7B5-5B71-8143-5441-67BFF3104590}"/>
              </a:ext>
            </a:extLst>
          </p:cNvPr>
          <p:cNvSpPr>
            <a:spLocks noGrp="1"/>
          </p:cNvSpPr>
          <p:nvPr>
            <p:ph type="body" idx="1"/>
          </p:nvPr>
        </p:nvSpPr>
        <p:spPr/>
        <p:txBody>
          <a:bodyPr/>
          <a:lstStyle/>
          <a:p>
            <a:r>
              <a:rPr lang="fr-FR" dirty="0"/>
              <a:t>CP - Présenter à nouveau les affiches Ordonner les nombres et les relire collectivement. Les laisser visibles. </a:t>
            </a:r>
          </a:p>
        </p:txBody>
      </p:sp>
      <p:sp>
        <p:nvSpPr>
          <p:cNvPr id="4" name="Espace réservé du numéro de diapositive 3">
            <a:extLst>
              <a:ext uri="{FF2B5EF4-FFF2-40B4-BE49-F238E27FC236}">
                <a16:creationId xmlns:a16="http://schemas.microsoft.com/office/drawing/2014/main" id="{E74CA6A4-2AAE-0D46-456E-A2B99A400781}"/>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1934985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1FFF4-852D-969D-ECA4-CB22A5E1ED9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3C5A7A7-7826-827B-AEF5-E4345FE4BF4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1F519C7-B9FF-D8CD-61B9-8B93EF900EC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683BA8-8F82-15E0-CA7E-0D1AA6AC118A}"/>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2562855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AB3A8-EBA3-2732-8962-E2CA433902F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BA8FF27-2994-F325-C83B-EEF7B5D6C3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53247F6-E7EB-D2C2-A869-E59C8AF828A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5098E5A-DFC2-A8CE-F801-A8A8BDDEDA54}"/>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2309584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129A9-F8A5-1618-0067-F6EF108D13F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1DE41E-7444-B98F-AAEE-BC13625D1CC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71302CE-E6CC-C3A4-814F-49BF0699F6FA}"/>
              </a:ext>
            </a:extLst>
          </p:cNvPr>
          <p:cNvSpPr>
            <a:spLocks noGrp="1"/>
          </p:cNvSpPr>
          <p:nvPr>
            <p:ph type="body" idx="1"/>
          </p:nvPr>
        </p:nvSpPr>
        <p:spPr/>
        <p:txBody>
          <a:bodyPr/>
          <a:lstStyle/>
          <a:p>
            <a:r>
              <a:rPr lang="fr-FR" dirty="0"/>
              <a:t>CP - Écrire au tableau les nombres 15, 19, 13 et 24. Une moitié de classe a pour consigne de les ordonner par ordre croissant, l’autre moitié par ordre décroissant. Corriger et comparer les deux réponses pour montrer que l’on retrouve le même ordre dans les deux cas, c’est le sens de lecture qui change. </a:t>
            </a:r>
          </a:p>
          <a:p>
            <a:r>
              <a:rPr lang="fr-FR" u="sng" dirty="0"/>
              <a:t>Objectif</a:t>
            </a:r>
            <a:r>
              <a:rPr lang="fr-FR" dirty="0"/>
              <a:t> ici n’est pas seulement de s’entrainer à ordonner les nombres, mais aussi de </a:t>
            </a:r>
            <a:r>
              <a:rPr lang="fr-FR" b="1" u="sng" dirty="0"/>
              <a:t>construire une ligne mentale des nombres</a:t>
            </a:r>
            <a:r>
              <a:rPr lang="fr-FR" dirty="0"/>
              <a:t>. </a:t>
            </a:r>
          </a:p>
        </p:txBody>
      </p:sp>
      <p:sp>
        <p:nvSpPr>
          <p:cNvPr id="4" name="Espace réservé du numéro de diapositive 3">
            <a:extLst>
              <a:ext uri="{FF2B5EF4-FFF2-40B4-BE49-F238E27FC236}">
                <a16:creationId xmlns:a16="http://schemas.microsoft.com/office/drawing/2014/main" id="{C4C16C52-EB77-85B5-6587-41783AF8FEFA}"/>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3401527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r>
              <a:rPr lang="fr-FR" dirty="0"/>
              <a:t>CP -  Présenter la fiche élève </a:t>
            </a:r>
            <a:r>
              <a:rPr lang="fr-FR" dirty="0" err="1"/>
              <a:t>Mémomaths</a:t>
            </a:r>
            <a:r>
              <a:rPr lang="fr-FR" dirty="0"/>
              <a:t> 2. Rappeler le principe : L’exercice s’appelle un « </a:t>
            </a:r>
            <a:r>
              <a:rPr lang="fr-FR" dirty="0" err="1"/>
              <a:t>Mémomaths</a:t>
            </a:r>
            <a:r>
              <a:rPr lang="fr-FR" dirty="0"/>
              <a:t> » car il s’agit de vérifier des résultats à connaitre par cœur, ici les tables d’addition. Ce sont des tests pour vérifier où on en est de cet apprentissage. • Distribuer la fiche à chaque élève, face cachée. Faire retourner la fiche et lancer le chronomètre. Arrêter au bout de 1 min. Expliquer que la correction est différée. </a:t>
            </a:r>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B6C563-35EB-DDD8-7B00-B3BCB33E91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E474E3F-FC3D-DFC8-4D7F-9B211BCCF3F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8459EDE-0FBE-B384-A3C9-B85E7AD69356}"/>
              </a:ext>
            </a:extLst>
          </p:cNvPr>
          <p:cNvSpPr>
            <a:spLocks noGrp="1"/>
          </p:cNvSpPr>
          <p:nvPr>
            <p:ph type="body" idx="1"/>
          </p:nvPr>
        </p:nvSpPr>
        <p:spPr/>
        <p:txBody>
          <a:bodyPr/>
          <a:lstStyle/>
          <a:p>
            <a:r>
              <a:rPr lang="fr-FR" dirty="0"/>
              <a:t>CP - Faire la 1re situation collectivement. Corriger en explicitant la stratégie pour qu’elle soit aussitôt réinvestie : Soustraire 1, c’est reculer d’une case sur la bande numérique, c’est prendre le nombre précédent. Soustraire 2, c’est soustraire 1, puis soustraire 1 encore une fois. </a:t>
            </a:r>
          </a:p>
          <a:p>
            <a:r>
              <a:rPr lang="fr-FR" dirty="0"/>
              <a:t>CE1 - Corriger en explicitant à partir de la droite affichée et en lien avec les compléments à 10. Infos C’est une réactivation d’une procédure vue en période 1 (et en CP). L’objectif est de se passer progressivement de support, et de faire comprendre aux élèves que le complément de 103 à 110 est le même que celui de 13 à 20 ou de 3 à 10 (par conservation des écarts). </a:t>
            </a:r>
          </a:p>
        </p:txBody>
      </p:sp>
      <p:sp>
        <p:nvSpPr>
          <p:cNvPr id="4" name="Espace réservé du numéro de diapositive 3">
            <a:extLst>
              <a:ext uri="{FF2B5EF4-FFF2-40B4-BE49-F238E27FC236}">
                <a16:creationId xmlns:a16="http://schemas.microsoft.com/office/drawing/2014/main" id="{F8A94A06-894B-6585-4088-1FD6F5079C8B}"/>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2039802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A741BD-A4FF-EFA3-5190-0B82EFBE509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DF52608-8795-83B3-0933-EF3E17225BC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6F1653E-5690-FDF5-910E-5F2A4E8668B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0FAD6F8-28F8-3837-8E88-2780953A50A0}"/>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2674520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18/10/2025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18/10/2025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customXml" Target="../ink/ink2.xml"/><Relationship Id="rId7"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3.png"/><Relationship Id="rId4" Type="http://schemas.openxmlformats.org/officeDocument/2006/relationships/image" Target="../media/image100.png"/><Relationship Id="rId9"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6.png"/><Relationship Id="rId4" Type="http://schemas.openxmlformats.org/officeDocument/2006/relationships/image" Target="../media/image100.png"/></Relationships>
</file>

<file path=ppt/slides/_rels/slide26.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3.png"/><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25</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F0578-A1A7-2BBF-7B16-5904D5BAA49B}"/>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7998AF2C-BB2A-B004-9CB2-29B72B475296}"/>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797B92F1-2F78-C6BB-F9A1-E852FC1F220C}"/>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B70175CD-EF45-EDAB-44D0-D6C6BAC4436D}"/>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30CD2A91-833A-F408-8E78-E9C98FDD35F3}"/>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66A2C563-A01E-9AA1-0A10-49D440597721}"/>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9</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1</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0DE3F6BF-46E0-C9C9-BBFF-841CDE908B11}"/>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4534A2E5-C132-D07F-65B1-E05B07AD4965}"/>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9</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10</a:t>
            </a:r>
          </a:p>
        </p:txBody>
      </p:sp>
      <p:pic>
        <p:nvPicPr>
          <p:cNvPr id="10" name="Image 9">
            <a:extLst>
              <a:ext uri="{FF2B5EF4-FFF2-40B4-BE49-F238E27FC236}">
                <a16:creationId xmlns:a16="http://schemas.microsoft.com/office/drawing/2014/main" id="{BE7956E1-9156-E143-25FF-0EE51044559D}"/>
              </a:ext>
            </a:extLst>
          </p:cNvPr>
          <p:cNvPicPr>
            <a:picLocks noChangeAspect="1"/>
          </p:cNvPicPr>
          <p:nvPr/>
        </p:nvPicPr>
        <p:blipFill>
          <a:blip r:embed="rId4"/>
          <a:stretch>
            <a:fillRect/>
          </a:stretch>
        </p:blipFill>
        <p:spPr>
          <a:xfrm>
            <a:off x="6645061" y="5107096"/>
            <a:ext cx="4807197" cy="609631"/>
          </a:xfrm>
          <a:prstGeom prst="rect">
            <a:avLst/>
          </a:prstGeom>
        </p:spPr>
      </p:pic>
    </p:spTree>
    <p:extLst>
      <p:ext uri="{BB962C8B-B14F-4D97-AF65-F5344CB8AC3E}">
        <p14:creationId xmlns:p14="http://schemas.microsoft.com/office/powerpoint/2010/main" val="18920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79E79-2606-69FE-533F-F92088C0F666}"/>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DF5123F8-D49D-0593-CDF5-A575A5CEB403}"/>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69583B77-D879-6264-41D0-5F374FFF7870}"/>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C05665B7-8A26-3B70-5643-05C2D19F9538}"/>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D8F66CDB-0355-4CC3-DB06-415ABEF4D445}"/>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6FF2687F-05F4-8BB6-6FED-06B7A3C74888}"/>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10</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AEEB26F0-DD01-6D99-2A55-8B4145F3807E}"/>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2F46865D-E867-069E-59C2-E04D6F41052F}"/>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16</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20</a:t>
            </a:r>
          </a:p>
        </p:txBody>
      </p:sp>
      <p:pic>
        <p:nvPicPr>
          <p:cNvPr id="11" name="Image 10">
            <a:extLst>
              <a:ext uri="{FF2B5EF4-FFF2-40B4-BE49-F238E27FC236}">
                <a16:creationId xmlns:a16="http://schemas.microsoft.com/office/drawing/2014/main" id="{E45169C4-F406-69B2-8DC7-C8E6AF58AE1A}"/>
              </a:ext>
            </a:extLst>
          </p:cNvPr>
          <p:cNvPicPr>
            <a:picLocks noChangeAspect="1"/>
          </p:cNvPicPr>
          <p:nvPr/>
        </p:nvPicPr>
        <p:blipFill>
          <a:blip r:embed="rId4"/>
          <a:stretch>
            <a:fillRect/>
          </a:stretch>
        </p:blipFill>
        <p:spPr>
          <a:xfrm>
            <a:off x="6324772" y="5260375"/>
            <a:ext cx="5131064" cy="558829"/>
          </a:xfrm>
          <a:prstGeom prst="rect">
            <a:avLst/>
          </a:prstGeom>
        </p:spPr>
      </p:pic>
    </p:spTree>
    <p:extLst>
      <p:ext uri="{BB962C8B-B14F-4D97-AF65-F5344CB8AC3E}">
        <p14:creationId xmlns:p14="http://schemas.microsoft.com/office/powerpoint/2010/main" val="1017007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885BC8-A1F2-DD88-BC40-836F1E0A0925}"/>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B4C1FAA6-ACE4-EC76-6ED3-64D813FF43C7}"/>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FD90B325-EF18-874A-A937-699CF9272962}"/>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9D5C6E48-BE32-CC68-8822-F028167D9EB0}"/>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0DF0E1AE-AF46-9E0B-BDE9-F7F1C7FABB10}"/>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1176ECE2-843D-9D3D-60BC-1B3343FFA156}"/>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12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1</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42A6BDAB-A45D-D91B-C609-5F38472E5EB1}"/>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911FDE9C-3814-9DED-A3C6-BE500A9659DF}"/>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35</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40</a:t>
            </a:r>
          </a:p>
        </p:txBody>
      </p:sp>
      <p:pic>
        <p:nvPicPr>
          <p:cNvPr id="10" name="Image 9">
            <a:extLst>
              <a:ext uri="{FF2B5EF4-FFF2-40B4-BE49-F238E27FC236}">
                <a16:creationId xmlns:a16="http://schemas.microsoft.com/office/drawing/2014/main" id="{51B25584-7577-1CCF-26E2-08DC6E19004C}"/>
              </a:ext>
            </a:extLst>
          </p:cNvPr>
          <p:cNvPicPr>
            <a:picLocks noChangeAspect="1"/>
          </p:cNvPicPr>
          <p:nvPr/>
        </p:nvPicPr>
        <p:blipFill>
          <a:blip r:embed="rId4"/>
          <a:stretch>
            <a:fillRect/>
          </a:stretch>
        </p:blipFill>
        <p:spPr>
          <a:xfrm>
            <a:off x="6615398" y="5184171"/>
            <a:ext cx="5092962" cy="635033"/>
          </a:xfrm>
          <a:prstGeom prst="rect">
            <a:avLst/>
          </a:prstGeom>
        </p:spPr>
      </p:pic>
    </p:spTree>
    <p:extLst>
      <p:ext uri="{BB962C8B-B14F-4D97-AF65-F5344CB8AC3E}">
        <p14:creationId xmlns:p14="http://schemas.microsoft.com/office/powerpoint/2010/main" val="571030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88580-FB3E-B52C-4278-32AB2B3335C8}"/>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6BCBFC4E-F155-3E4A-7EC0-FC6F6BC7D12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6C19CF21-11DE-75ED-6EEE-84A832A1CF9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50DFEC63-AE3D-8A6A-8D17-71A78AC6B359}"/>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3636872A-F291-02C6-3E22-976B43156A3D}"/>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6966E2F8-124A-4596-3702-2279CC586FC6}"/>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14</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238034E2-AAE8-4504-8904-E1007944FBE5}"/>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8CC0E75E-DF3F-D75F-EA40-06F3573F2697}"/>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68</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70</a:t>
            </a:r>
          </a:p>
        </p:txBody>
      </p:sp>
      <p:pic>
        <p:nvPicPr>
          <p:cNvPr id="11" name="Image 10">
            <a:extLst>
              <a:ext uri="{FF2B5EF4-FFF2-40B4-BE49-F238E27FC236}">
                <a16:creationId xmlns:a16="http://schemas.microsoft.com/office/drawing/2014/main" id="{BA66D562-49CC-4E65-DE9C-846DDB802C46}"/>
              </a:ext>
            </a:extLst>
          </p:cNvPr>
          <p:cNvPicPr>
            <a:picLocks noChangeAspect="1"/>
          </p:cNvPicPr>
          <p:nvPr/>
        </p:nvPicPr>
        <p:blipFill>
          <a:blip r:embed="rId4"/>
          <a:stretch>
            <a:fillRect/>
          </a:stretch>
        </p:blipFill>
        <p:spPr>
          <a:xfrm>
            <a:off x="6645061" y="4938038"/>
            <a:ext cx="5054860" cy="577880"/>
          </a:xfrm>
          <a:prstGeom prst="rect">
            <a:avLst/>
          </a:prstGeom>
        </p:spPr>
      </p:pic>
    </p:spTree>
    <p:extLst>
      <p:ext uri="{BB962C8B-B14F-4D97-AF65-F5344CB8AC3E}">
        <p14:creationId xmlns:p14="http://schemas.microsoft.com/office/powerpoint/2010/main" val="3896333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52B33-EE78-3F7A-45AA-9080711A3C67}"/>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ECFF8E04-CAA1-9E1F-4998-981BB8C40630}"/>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543A7622-3406-6DA6-49C6-C141417BFAF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DF6D06F5-7D73-7EEE-DFC7-61A7305FACF1}"/>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851DAC68-5210-F0F2-A6E7-FCFAF66F9C07}"/>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6C9C75ED-CA46-9FB6-046C-9185FCADAADE}"/>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11</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2FDE2B07-7037-021D-34B3-90A119E886BB}"/>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01B1A9EE-FCDF-76EC-C662-24453FD7B59B}"/>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87</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90</a:t>
            </a:r>
          </a:p>
        </p:txBody>
      </p:sp>
      <p:pic>
        <p:nvPicPr>
          <p:cNvPr id="10" name="Image 9">
            <a:extLst>
              <a:ext uri="{FF2B5EF4-FFF2-40B4-BE49-F238E27FC236}">
                <a16:creationId xmlns:a16="http://schemas.microsoft.com/office/drawing/2014/main" id="{94F6810C-A7F1-DB24-5513-20AE5D2F895D}"/>
              </a:ext>
            </a:extLst>
          </p:cNvPr>
          <p:cNvPicPr>
            <a:picLocks noChangeAspect="1"/>
          </p:cNvPicPr>
          <p:nvPr/>
        </p:nvPicPr>
        <p:blipFill>
          <a:blip r:embed="rId4"/>
          <a:stretch>
            <a:fillRect/>
          </a:stretch>
        </p:blipFill>
        <p:spPr>
          <a:xfrm>
            <a:off x="6738405" y="5062075"/>
            <a:ext cx="4915153" cy="596931"/>
          </a:xfrm>
          <a:prstGeom prst="rect">
            <a:avLst/>
          </a:prstGeom>
        </p:spPr>
      </p:pic>
    </p:spTree>
    <p:extLst>
      <p:ext uri="{BB962C8B-B14F-4D97-AF65-F5344CB8AC3E}">
        <p14:creationId xmlns:p14="http://schemas.microsoft.com/office/powerpoint/2010/main" val="2772167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E9668-74F6-AF2E-05D4-B0C904C6E7E6}"/>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F56E14C0-C00A-8807-B562-2B9C2ADAC2AE}"/>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92A6699D-ACA7-E7AF-C129-E68DCD758260}"/>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F79B46AD-4476-79FA-04F0-22E4AFAD69A2}"/>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E81C7F3E-A64D-ADB4-E145-C4F5AFE92477}"/>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706A8437-34EB-8D70-0936-4DBC3081401B}"/>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20</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30089CEB-669E-3AD9-B8D6-A0FC7682E86B}"/>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D4D75F9A-E9DF-BBAE-BF62-CD3B5B1A75D1}"/>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66</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70</a:t>
            </a:r>
          </a:p>
        </p:txBody>
      </p:sp>
      <p:pic>
        <p:nvPicPr>
          <p:cNvPr id="11" name="Image 10">
            <a:extLst>
              <a:ext uri="{FF2B5EF4-FFF2-40B4-BE49-F238E27FC236}">
                <a16:creationId xmlns:a16="http://schemas.microsoft.com/office/drawing/2014/main" id="{215F43CE-F4B5-2619-D7CF-CCA1A83FA288}"/>
              </a:ext>
            </a:extLst>
          </p:cNvPr>
          <p:cNvPicPr>
            <a:picLocks noChangeAspect="1"/>
          </p:cNvPicPr>
          <p:nvPr/>
        </p:nvPicPr>
        <p:blipFill>
          <a:blip r:embed="rId4"/>
          <a:stretch>
            <a:fillRect/>
          </a:stretch>
        </p:blipFill>
        <p:spPr>
          <a:xfrm>
            <a:off x="6783321" y="4907963"/>
            <a:ext cx="4959605" cy="596931"/>
          </a:xfrm>
          <a:prstGeom prst="rect">
            <a:avLst/>
          </a:prstGeom>
        </p:spPr>
      </p:pic>
    </p:spTree>
    <p:extLst>
      <p:ext uri="{BB962C8B-B14F-4D97-AF65-F5344CB8AC3E}">
        <p14:creationId xmlns:p14="http://schemas.microsoft.com/office/powerpoint/2010/main" val="3727775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3881C-4B81-733B-C281-17F60B56F80E}"/>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399D11E2-BEE3-5589-DC32-9DE1A5176AFB}"/>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25E57FB6-73BF-9753-6A85-246868034715}"/>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320FADB2-FC51-4EBD-579A-244C63895C6A}"/>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72E040D8-2619-1767-009E-BA1B83E42FD7}"/>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68AB45BF-2903-FFB3-F1EA-D2A64F433B55}"/>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22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1</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88E2F56F-675A-26E1-9757-2CF8067A2113}"/>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533ABF3C-CBA8-069B-828A-26EA9FF960B4}"/>
              </a:ext>
            </a:extLst>
          </p:cNvPr>
          <p:cNvSpPr txBox="1"/>
          <p:nvPr/>
        </p:nvSpPr>
        <p:spPr>
          <a:xfrm>
            <a:off x="6783321" y="3121224"/>
            <a:ext cx="4456607"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85</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90</a:t>
            </a:r>
          </a:p>
        </p:txBody>
      </p:sp>
      <p:pic>
        <p:nvPicPr>
          <p:cNvPr id="10" name="Image 9">
            <a:extLst>
              <a:ext uri="{FF2B5EF4-FFF2-40B4-BE49-F238E27FC236}">
                <a16:creationId xmlns:a16="http://schemas.microsoft.com/office/drawing/2014/main" id="{589D8032-D003-EE70-8B28-06E15578E65D}"/>
              </a:ext>
            </a:extLst>
          </p:cNvPr>
          <p:cNvPicPr>
            <a:picLocks noChangeAspect="1"/>
          </p:cNvPicPr>
          <p:nvPr/>
        </p:nvPicPr>
        <p:blipFill>
          <a:blip r:embed="rId4"/>
          <a:stretch>
            <a:fillRect/>
          </a:stretch>
        </p:blipFill>
        <p:spPr>
          <a:xfrm>
            <a:off x="6771888" y="4899367"/>
            <a:ext cx="5035809" cy="552478"/>
          </a:xfrm>
          <a:prstGeom prst="rect">
            <a:avLst/>
          </a:prstGeom>
        </p:spPr>
      </p:pic>
    </p:spTree>
    <p:extLst>
      <p:ext uri="{BB962C8B-B14F-4D97-AF65-F5344CB8AC3E}">
        <p14:creationId xmlns:p14="http://schemas.microsoft.com/office/powerpoint/2010/main" val="1088873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6574AE-A78C-E732-ECBD-CA720F5E7A9F}"/>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4147DEBF-DFE1-7E7E-2717-3A1705ED41FF}"/>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F14275A8-0C2D-DA45-DD8B-6FE3BC3292E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9CCCB17D-02E7-AF55-7969-9A3D29C5C402}"/>
              </a:ext>
            </a:extLst>
          </p:cNvPr>
          <p:cNvPicPr>
            <a:picLocks noChangeAspect="1"/>
          </p:cNvPicPr>
          <p:nvPr/>
        </p:nvPicPr>
        <p:blipFill>
          <a:blip r:embed="rId3"/>
          <a:stretch>
            <a:fillRect/>
          </a:stretch>
        </p:blipFill>
        <p:spPr>
          <a:xfrm>
            <a:off x="5576601" y="0"/>
            <a:ext cx="1038797" cy="1038797"/>
          </a:xfrm>
          <a:prstGeom prst="rect">
            <a:avLst/>
          </a:prstGeom>
        </p:spPr>
      </p:pic>
      <p:sp>
        <p:nvSpPr>
          <p:cNvPr id="7" name="ZoneTexte 6">
            <a:extLst>
              <a:ext uri="{FF2B5EF4-FFF2-40B4-BE49-F238E27FC236}">
                <a16:creationId xmlns:a16="http://schemas.microsoft.com/office/drawing/2014/main" id="{6EFDBC23-2136-C86A-FBF7-2CE75AAFEF12}"/>
              </a:ext>
            </a:extLst>
          </p:cNvPr>
          <p:cNvSpPr txBox="1"/>
          <p:nvPr/>
        </p:nvSpPr>
        <p:spPr>
          <a:xfrm>
            <a:off x="6667645" y="1038796"/>
            <a:ext cx="4445319" cy="646331"/>
          </a:xfrm>
          <a:prstGeom prst="rect">
            <a:avLst/>
          </a:prstGeom>
          <a:noFill/>
        </p:spPr>
        <p:txBody>
          <a:bodyPr wrap="none" rtlCol="0">
            <a:spAutoFit/>
          </a:bodyPr>
          <a:lstStyle/>
          <a:p>
            <a:r>
              <a:rPr lang="fr-FR" sz="3600" dirty="0"/>
              <a:t>Calcule le complément</a:t>
            </a:r>
          </a:p>
        </p:txBody>
      </p:sp>
      <p:sp>
        <p:nvSpPr>
          <p:cNvPr id="2" name="ZoneTexte 1">
            <a:extLst>
              <a:ext uri="{FF2B5EF4-FFF2-40B4-BE49-F238E27FC236}">
                <a16:creationId xmlns:a16="http://schemas.microsoft.com/office/drawing/2014/main" id="{5FCCE25D-1583-64EB-A595-085E00AC691A}"/>
              </a:ext>
            </a:extLst>
          </p:cNvPr>
          <p:cNvSpPr txBox="1"/>
          <p:nvPr/>
        </p:nvSpPr>
        <p:spPr>
          <a:xfrm>
            <a:off x="1025842" y="3429000"/>
            <a:ext cx="3104369" cy="1015663"/>
          </a:xfrm>
          <a:prstGeom prst="rect">
            <a:avLst/>
          </a:prstGeom>
          <a:noFill/>
        </p:spPr>
        <p:txBody>
          <a:bodyPr wrap="square">
            <a:spAutoFit/>
          </a:bodyPr>
          <a:lstStyle/>
          <a:p>
            <a:r>
              <a:rPr lang="fr-FR" sz="6000" b="1" dirty="0">
                <a:solidFill>
                  <a:srgbClr val="000000"/>
                </a:solidFill>
                <a:latin typeface="BelleAllureCE" panose="02000803000000000000" pitchFamily="50" charset="0"/>
              </a:rPr>
              <a:t>27</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2</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r>
              <a:rPr lang="fr-FR" sz="4000" b="1" dirty="0">
                <a:solidFill>
                  <a:srgbClr val="000000"/>
                </a:solidFill>
                <a:latin typeface="BelleAllureCE" panose="02000803000000000000" pitchFamily="50" charset="0"/>
              </a:rPr>
              <a:t> </a:t>
            </a:r>
            <a:r>
              <a:rPr lang="fr-FR" sz="6000" b="1" dirty="0">
                <a:solidFill>
                  <a:srgbClr val="000000"/>
                </a:solidFill>
                <a:latin typeface="BelleAllureCE" panose="02000803000000000000" pitchFamily="50" charset="0"/>
              </a:rPr>
              <a:t>...</a:t>
            </a:r>
          </a:p>
        </p:txBody>
      </p:sp>
      <p:sp>
        <p:nvSpPr>
          <p:cNvPr id="4" name="ZoneTexte 3">
            <a:extLst>
              <a:ext uri="{FF2B5EF4-FFF2-40B4-BE49-F238E27FC236}">
                <a16:creationId xmlns:a16="http://schemas.microsoft.com/office/drawing/2014/main" id="{C3B5BEA9-3629-C35D-D8B5-2FA466AE855E}"/>
              </a:ext>
            </a:extLst>
          </p:cNvPr>
          <p:cNvSpPr txBox="1"/>
          <p:nvPr/>
        </p:nvSpPr>
        <p:spPr>
          <a:xfrm>
            <a:off x="1079036" y="1038797"/>
            <a:ext cx="4014112" cy="646331"/>
          </a:xfrm>
          <a:prstGeom prst="rect">
            <a:avLst/>
          </a:prstGeom>
          <a:noFill/>
        </p:spPr>
        <p:txBody>
          <a:bodyPr wrap="none" rtlCol="0">
            <a:spAutoFit/>
          </a:bodyPr>
          <a:lstStyle/>
          <a:p>
            <a:r>
              <a:rPr lang="fr-FR" sz="3600" dirty="0"/>
              <a:t>Recopie et complète</a:t>
            </a:r>
          </a:p>
        </p:txBody>
      </p:sp>
      <p:sp>
        <p:nvSpPr>
          <p:cNvPr id="6" name="ZoneTexte 5">
            <a:extLst>
              <a:ext uri="{FF2B5EF4-FFF2-40B4-BE49-F238E27FC236}">
                <a16:creationId xmlns:a16="http://schemas.microsoft.com/office/drawing/2014/main" id="{D27287B4-72C3-0EC6-E09E-0A3C20D2EC81}"/>
              </a:ext>
            </a:extLst>
          </p:cNvPr>
          <p:cNvSpPr txBox="1"/>
          <p:nvPr/>
        </p:nvSpPr>
        <p:spPr>
          <a:xfrm>
            <a:off x="6135916" y="3121224"/>
            <a:ext cx="5525251" cy="1323439"/>
          </a:xfrm>
          <a:prstGeom prst="rect">
            <a:avLst/>
          </a:prstGeom>
          <a:noFill/>
        </p:spPr>
        <p:txBody>
          <a:bodyPr wrap="square" rtlCol="0">
            <a:spAutoFit/>
          </a:bodyPr>
          <a:lstStyle/>
          <a:p>
            <a:r>
              <a:rPr lang="fr-FR" sz="8000" dirty="0"/>
              <a:t> </a:t>
            </a:r>
            <a:r>
              <a:rPr lang="fr-FR" sz="6000" b="1" dirty="0">
                <a:solidFill>
                  <a:srgbClr val="000000"/>
                </a:solidFill>
                <a:latin typeface="BelleAllureCE" panose="02000803000000000000" pitchFamily="50" charset="0"/>
              </a:rPr>
              <a:t>102</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a:t>
            </a:r>
            <a:r>
              <a:rPr lang="fr-FR" sz="8000" dirty="0"/>
              <a:t> </a:t>
            </a:r>
            <a:r>
              <a:rPr lang="fr-FR" sz="6000" b="1" dirty="0">
                <a:solidFill>
                  <a:srgbClr val="000000"/>
                </a:solidFill>
                <a:latin typeface="BelleAllureCE" panose="02000803000000000000" pitchFamily="50" charset="0"/>
              </a:rPr>
              <a:t>110</a:t>
            </a:r>
          </a:p>
        </p:txBody>
      </p:sp>
      <p:pic>
        <p:nvPicPr>
          <p:cNvPr id="11" name="Image 10">
            <a:extLst>
              <a:ext uri="{FF2B5EF4-FFF2-40B4-BE49-F238E27FC236}">
                <a16:creationId xmlns:a16="http://schemas.microsoft.com/office/drawing/2014/main" id="{0128A992-A9F5-26BB-2794-3C3FBAACE48A}"/>
              </a:ext>
            </a:extLst>
          </p:cNvPr>
          <p:cNvPicPr>
            <a:picLocks noChangeAspect="1"/>
          </p:cNvPicPr>
          <p:nvPr/>
        </p:nvPicPr>
        <p:blipFill>
          <a:blip r:embed="rId4"/>
          <a:stretch>
            <a:fillRect/>
          </a:stretch>
        </p:blipFill>
        <p:spPr>
          <a:xfrm>
            <a:off x="6337473" y="4971105"/>
            <a:ext cx="5105662" cy="635033"/>
          </a:xfrm>
          <a:prstGeom prst="rect">
            <a:avLst/>
          </a:prstGeom>
        </p:spPr>
      </p:pic>
    </p:spTree>
    <p:extLst>
      <p:ext uri="{BB962C8B-B14F-4D97-AF65-F5344CB8AC3E}">
        <p14:creationId xmlns:p14="http://schemas.microsoft.com/office/powerpoint/2010/main" val="2287215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93679" y="3009900"/>
              <a:ext cx="8137133" cy="1962817"/>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étape de type parties-tout</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027353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805C4-6796-F701-32D9-43289CC7DE5E}"/>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941387E-2C73-5D22-1771-89ADF24B3B1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10" name="ZoneTexte 9">
            <a:extLst>
              <a:ext uri="{FF2B5EF4-FFF2-40B4-BE49-F238E27FC236}">
                <a16:creationId xmlns:a16="http://schemas.microsoft.com/office/drawing/2014/main" id="{BB798EA4-6928-C869-AD69-553F81F38EF9}"/>
              </a:ext>
            </a:extLst>
          </p:cNvPr>
          <p:cNvSpPr txBox="1"/>
          <p:nvPr/>
        </p:nvSpPr>
        <p:spPr>
          <a:xfrm>
            <a:off x="2770721" y="1509436"/>
            <a:ext cx="6650556" cy="2677656"/>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2050" name="Picture 2" descr="Minuterie de 3 Minutes – 123Timer">
            <a:extLst>
              <a:ext uri="{FF2B5EF4-FFF2-40B4-BE49-F238E27FC236}">
                <a16:creationId xmlns:a16="http://schemas.microsoft.com/office/drawing/2014/main" id="{C20EAF0F-263E-2851-64F3-C4FEE3B454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9692" y="4369119"/>
            <a:ext cx="1472616" cy="1472616"/>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216F4E72-9AC9-8E15-566F-8DDCF2A36D9C}"/>
              </a:ext>
            </a:extLst>
          </p:cNvPr>
          <p:cNvPicPr>
            <a:picLocks noChangeAspect="1"/>
          </p:cNvPicPr>
          <p:nvPr/>
        </p:nvPicPr>
        <p:blipFill>
          <a:blip r:embed="rId4"/>
          <a:stretch>
            <a:fillRect/>
          </a:stretch>
        </p:blipFill>
        <p:spPr>
          <a:xfrm>
            <a:off x="5576600" y="143595"/>
            <a:ext cx="1038797" cy="1038797"/>
          </a:xfrm>
          <a:prstGeom prst="rect">
            <a:avLst/>
          </a:prstGeom>
        </p:spPr>
      </p:pic>
      <p:sp>
        <p:nvSpPr>
          <p:cNvPr id="13" name="ZoneTexte 12">
            <a:extLst>
              <a:ext uri="{FF2B5EF4-FFF2-40B4-BE49-F238E27FC236}">
                <a16:creationId xmlns:a16="http://schemas.microsoft.com/office/drawing/2014/main" id="{C67AC596-4F66-C91A-204F-5B66518C5D7E}"/>
              </a:ext>
            </a:extLst>
          </p:cNvPr>
          <p:cNvSpPr txBox="1"/>
          <p:nvPr/>
        </p:nvSpPr>
        <p:spPr>
          <a:xfrm rot="20383100">
            <a:off x="5976248" y="5595513"/>
            <a:ext cx="2012346" cy="492443"/>
          </a:xfrm>
          <a:prstGeom prst="rect">
            <a:avLst/>
          </a:prstGeom>
          <a:noFill/>
        </p:spPr>
        <p:txBody>
          <a:bodyPr wrap="none" rtlCol="0">
            <a:spAutoFit/>
          </a:bodyPr>
          <a:lstStyle/>
          <a:p>
            <a:r>
              <a:rPr lang="fr-FR" sz="2600" dirty="0">
                <a:solidFill>
                  <a:schemeClr val="accent1"/>
                </a:solidFill>
              </a:rPr>
              <a:t>Par problème</a:t>
            </a:r>
          </a:p>
        </p:txBody>
      </p:sp>
    </p:spTree>
    <p:extLst>
      <p:ext uri="{BB962C8B-B14F-4D97-AF65-F5344CB8AC3E}">
        <p14:creationId xmlns:p14="http://schemas.microsoft.com/office/powerpoint/2010/main" val="3910537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402424" y="2997200"/>
              <a:ext cx="7482155" cy="2900281"/>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compare, j’encadre, j’intercale des nombres entiers en utilisant les symboles =, &lt; et &gt; </a:t>
              </a:r>
            </a:p>
            <a:p>
              <a:pPr marL="457200" indent="-457200">
                <a:buFont typeface="Wingdings" panose="05000000000000000000" pitchFamily="2" charset="2"/>
                <a:buChar char="è"/>
              </a:pPr>
              <a:r>
                <a:rPr lang="fr-FR" sz="3200" b="1" dirty="0">
                  <a:solidFill>
                    <a:schemeClr val="bg1"/>
                  </a:solidFill>
                </a:rPr>
                <a:t>Je connais et j’utilise diverses représentations d’un nombre</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E76CE-131F-C210-7F10-576B12CBE4CD}"/>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766DAD1E-D541-A9DC-AE65-ACF0814154B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10" name="ZoneTexte 9">
            <a:extLst>
              <a:ext uri="{FF2B5EF4-FFF2-40B4-BE49-F238E27FC236}">
                <a16:creationId xmlns:a16="http://schemas.microsoft.com/office/drawing/2014/main" id="{DDE3A74B-06A4-FDDF-0816-BB2B815879BA}"/>
              </a:ext>
            </a:extLst>
          </p:cNvPr>
          <p:cNvSpPr txBox="1"/>
          <p:nvPr/>
        </p:nvSpPr>
        <p:spPr>
          <a:xfrm>
            <a:off x="2770721" y="1509436"/>
            <a:ext cx="6650556" cy="2677656"/>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2050" name="Picture 2" descr="Minuterie de 3 Minutes – 123Timer">
            <a:extLst>
              <a:ext uri="{FF2B5EF4-FFF2-40B4-BE49-F238E27FC236}">
                <a16:creationId xmlns:a16="http://schemas.microsoft.com/office/drawing/2014/main" id="{88DF1A03-AECD-ABF7-E90F-86041354F7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9692" y="4369119"/>
            <a:ext cx="1472616" cy="1472616"/>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26F548A3-C972-FD53-8194-6289560B7D8E}"/>
              </a:ext>
            </a:extLst>
          </p:cNvPr>
          <p:cNvPicPr>
            <a:picLocks noChangeAspect="1"/>
          </p:cNvPicPr>
          <p:nvPr/>
        </p:nvPicPr>
        <p:blipFill>
          <a:blip r:embed="rId4"/>
          <a:stretch>
            <a:fillRect/>
          </a:stretch>
        </p:blipFill>
        <p:spPr>
          <a:xfrm>
            <a:off x="5576600" y="143595"/>
            <a:ext cx="1038797" cy="1038797"/>
          </a:xfrm>
          <a:prstGeom prst="rect">
            <a:avLst/>
          </a:prstGeom>
        </p:spPr>
      </p:pic>
      <p:sp>
        <p:nvSpPr>
          <p:cNvPr id="13" name="ZoneTexte 12">
            <a:extLst>
              <a:ext uri="{FF2B5EF4-FFF2-40B4-BE49-F238E27FC236}">
                <a16:creationId xmlns:a16="http://schemas.microsoft.com/office/drawing/2014/main" id="{8563959E-90D1-C937-FEBE-D42DF95AD576}"/>
              </a:ext>
            </a:extLst>
          </p:cNvPr>
          <p:cNvSpPr txBox="1"/>
          <p:nvPr/>
        </p:nvSpPr>
        <p:spPr>
          <a:xfrm rot="20383100">
            <a:off x="5976248" y="5595513"/>
            <a:ext cx="2012346" cy="492443"/>
          </a:xfrm>
          <a:prstGeom prst="rect">
            <a:avLst/>
          </a:prstGeom>
          <a:noFill/>
        </p:spPr>
        <p:txBody>
          <a:bodyPr wrap="none" rtlCol="0">
            <a:spAutoFit/>
          </a:bodyPr>
          <a:lstStyle/>
          <a:p>
            <a:r>
              <a:rPr lang="fr-FR" sz="2600" dirty="0">
                <a:solidFill>
                  <a:schemeClr val="accent1"/>
                </a:solidFill>
              </a:rPr>
              <a:t>Par problème</a:t>
            </a:r>
          </a:p>
        </p:txBody>
      </p:sp>
    </p:spTree>
    <p:extLst>
      <p:ext uri="{BB962C8B-B14F-4D97-AF65-F5344CB8AC3E}">
        <p14:creationId xmlns:p14="http://schemas.microsoft.com/office/powerpoint/2010/main" val="14540683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CF7B0-FF02-9EDB-91A2-746AAF7A4CD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60558A4A-9E84-43E2-CD74-96178ED93F55}"/>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10" name="ZoneTexte 9">
            <a:extLst>
              <a:ext uri="{FF2B5EF4-FFF2-40B4-BE49-F238E27FC236}">
                <a16:creationId xmlns:a16="http://schemas.microsoft.com/office/drawing/2014/main" id="{116F8DF8-DCD9-8E38-483F-15459C9A1820}"/>
              </a:ext>
            </a:extLst>
          </p:cNvPr>
          <p:cNvSpPr txBox="1"/>
          <p:nvPr/>
        </p:nvSpPr>
        <p:spPr>
          <a:xfrm>
            <a:off x="2770721" y="1509436"/>
            <a:ext cx="6650556" cy="2677656"/>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2050" name="Picture 2" descr="Minuterie de 3 Minutes – 123Timer">
            <a:extLst>
              <a:ext uri="{FF2B5EF4-FFF2-40B4-BE49-F238E27FC236}">
                <a16:creationId xmlns:a16="http://schemas.microsoft.com/office/drawing/2014/main" id="{7D43CDE0-2D3F-ED8B-860D-D4EC65FC8E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9692" y="4369119"/>
            <a:ext cx="1472616" cy="1472616"/>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94A98550-2097-9686-0E54-014705FAE003}"/>
              </a:ext>
            </a:extLst>
          </p:cNvPr>
          <p:cNvPicPr>
            <a:picLocks noChangeAspect="1"/>
          </p:cNvPicPr>
          <p:nvPr/>
        </p:nvPicPr>
        <p:blipFill>
          <a:blip r:embed="rId4"/>
          <a:stretch>
            <a:fillRect/>
          </a:stretch>
        </p:blipFill>
        <p:spPr>
          <a:xfrm>
            <a:off x="5576600" y="143595"/>
            <a:ext cx="1038797" cy="1038797"/>
          </a:xfrm>
          <a:prstGeom prst="rect">
            <a:avLst/>
          </a:prstGeom>
        </p:spPr>
      </p:pic>
      <p:sp>
        <p:nvSpPr>
          <p:cNvPr id="13" name="ZoneTexte 12">
            <a:extLst>
              <a:ext uri="{FF2B5EF4-FFF2-40B4-BE49-F238E27FC236}">
                <a16:creationId xmlns:a16="http://schemas.microsoft.com/office/drawing/2014/main" id="{E6DC0122-5DB9-0763-0171-6214B7C429F5}"/>
              </a:ext>
            </a:extLst>
          </p:cNvPr>
          <p:cNvSpPr txBox="1"/>
          <p:nvPr/>
        </p:nvSpPr>
        <p:spPr>
          <a:xfrm rot="20383100">
            <a:off x="5976248" y="5595513"/>
            <a:ext cx="2012346" cy="492443"/>
          </a:xfrm>
          <a:prstGeom prst="rect">
            <a:avLst/>
          </a:prstGeom>
          <a:noFill/>
        </p:spPr>
        <p:txBody>
          <a:bodyPr wrap="none" rtlCol="0">
            <a:spAutoFit/>
          </a:bodyPr>
          <a:lstStyle/>
          <a:p>
            <a:r>
              <a:rPr lang="fr-FR" sz="2600" dirty="0">
                <a:solidFill>
                  <a:schemeClr val="accent1"/>
                </a:solidFill>
              </a:rPr>
              <a:t>Par problème</a:t>
            </a:r>
          </a:p>
        </p:txBody>
      </p:sp>
    </p:spTree>
    <p:extLst>
      <p:ext uri="{BB962C8B-B14F-4D97-AF65-F5344CB8AC3E}">
        <p14:creationId xmlns:p14="http://schemas.microsoft.com/office/powerpoint/2010/main" val="543107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84763" y="2287029"/>
              <a:ext cx="8792109" cy="3779155"/>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comprends le sens de l’addition et de la soustraction –  Je comprends et j’utilise les symboles « + », « –» et « = » - Je résous des problèmes additifs en une étape de type parties-tout </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et j’utilise la relation entre unités et dizaines, entre dizaines et centaines, entre unités </a:t>
              </a:r>
              <a:r>
                <a:rPr lang="fr-FR" sz="3200" b="1">
                  <a:solidFill>
                    <a:schemeClr val="bg1"/>
                  </a:solidFill>
                </a:rPr>
                <a:t>et centaines </a:t>
              </a:r>
              <a:r>
                <a:rPr lang="fr-FR" sz="3200" b="1" dirty="0">
                  <a:solidFill>
                    <a:schemeClr val="bg1"/>
                  </a:solidFill>
                </a:rPr>
                <a:t>– Je connais la valeur des chiffres en fonction de leur position dans un nombre</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17BFF-19BB-DB3D-B6F6-F1D6AB8B97B1}"/>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9E648D8-2E86-75AF-66D2-6387A57D2D3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7432A953-3DB3-505C-0A60-9FEAEDC589C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AB76F6CA-E2AA-AE8E-99BB-205DF2A173D4}"/>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AB76F6CA-E2AA-AE8E-99BB-205DF2A173D4}"/>
                  </a:ext>
                </a:extLst>
              </p:cNvPr>
              <p:cNvPicPr/>
              <p:nvPr/>
            </p:nvPicPr>
            <p:blipFill>
              <a:blip r:embed="rId4"/>
              <a:stretch>
                <a:fillRect/>
              </a:stretch>
            </p:blipFill>
            <p:spPr>
              <a:xfrm>
                <a:off x="1751372" y="682102"/>
                <a:ext cx="12600" cy="12600"/>
              </a:xfrm>
              <a:prstGeom prst="rect">
                <a:avLst/>
              </a:prstGeom>
            </p:spPr>
          </p:pic>
        </mc:Fallback>
      </mc:AlternateContent>
      <p:sp>
        <p:nvSpPr>
          <p:cNvPr id="5" name="ZoneTexte 4">
            <a:extLst>
              <a:ext uri="{FF2B5EF4-FFF2-40B4-BE49-F238E27FC236}">
                <a16:creationId xmlns:a16="http://schemas.microsoft.com/office/drawing/2014/main" id="{5F7D1080-0094-BE21-57E6-4F403B4483FF}"/>
              </a:ext>
            </a:extLst>
          </p:cNvPr>
          <p:cNvSpPr txBox="1"/>
          <p:nvPr/>
        </p:nvSpPr>
        <p:spPr>
          <a:xfrm>
            <a:off x="6390526" y="2286876"/>
            <a:ext cx="5469983" cy="1754326"/>
          </a:xfrm>
          <a:prstGeom prst="rect">
            <a:avLst/>
          </a:prstGeom>
          <a:noFill/>
        </p:spPr>
        <p:txBody>
          <a:bodyPr wrap="square">
            <a:spAutoFit/>
          </a:bodyPr>
          <a:lstStyle/>
          <a:p>
            <a:r>
              <a:rPr lang="fr-FR" sz="3600" dirty="0"/>
              <a:t>En binôme, prends une enveloppe contenant le matériel de numération</a:t>
            </a:r>
          </a:p>
        </p:txBody>
      </p:sp>
      <p:pic>
        <p:nvPicPr>
          <p:cNvPr id="1026" name="Picture 2" descr="Porte-documents A4 | Action FR">
            <a:extLst>
              <a:ext uri="{FF2B5EF4-FFF2-40B4-BE49-F238E27FC236}">
                <a16:creationId xmlns:a16="http://schemas.microsoft.com/office/drawing/2014/main" id="{DB18AAE9-16D5-974D-1755-B06240832C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08978" y="116058"/>
            <a:ext cx="1351533" cy="1351533"/>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6B03DCCE-5E5B-B7ED-1A99-2F952B6A5E80}"/>
              </a:ext>
            </a:extLst>
          </p:cNvPr>
          <p:cNvPicPr>
            <a:picLocks noChangeAspect="1"/>
          </p:cNvPicPr>
          <p:nvPr/>
        </p:nvPicPr>
        <p:blipFill>
          <a:blip r:embed="rId6"/>
          <a:srcRect t="62456"/>
          <a:stretch>
            <a:fillRect/>
          </a:stretch>
        </p:blipFill>
        <p:spPr>
          <a:xfrm>
            <a:off x="8405683" y="506207"/>
            <a:ext cx="2028825" cy="750977"/>
          </a:xfrm>
          <a:prstGeom prst="rect">
            <a:avLst/>
          </a:prstGeom>
        </p:spPr>
      </p:pic>
      <p:sp>
        <p:nvSpPr>
          <p:cNvPr id="2" name="ZoneTexte 1">
            <a:extLst>
              <a:ext uri="{FF2B5EF4-FFF2-40B4-BE49-F238E27FC236}">
                <a16:creationId xmlns:a16="http://schemas.microsoft.com/office/drawing/2014/main" id="{5F2435F3-7130-8E48-DA0E-382C7BDC1A09}"/>
              </a:ext>
            </a:extLst>
          </p:cNvPr>
          <p:cNvSpPr txBox="1"/>
          <p:nvPr/>
        </p:nvSpPr>
        <p:spPr>
          <a:xfrm>
            <a:off x="246567" y="1883083"/>
            <a:ext cx="5642299" cy="3882441"/>
          </a:xfrm>
          <a:prstGeom prst="roundRect">
            <a:avLst/>
          </a:prstGeom>
          <a:solidFill>
            <a:srgbClr val="FFE8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defPPr>
              <a:defRPr lang="en-US"/>
            </a:defPPr>
            <a:lvl1pPr>
              <a:lnSpc>
                <a:spcPts val="3380"/>
              </a:lnSpc>
              <a:spcAft>
                <a:spcPts val="800"/>
              </a:spcAft>
              <a:defRPr sz="2400">
                <a:effectLst/>
                <a:latin typeface="Arial" panose="020B0604020202020204" pitchFamily="34" charset="0"/>
                <a:ea typeface="Calibri" panose="020F050202020403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dirty="0">
                <a:solidFill>
                  <a:schemeClr val="tx1"/>
                </a:solidFill>
              </a:rPr>
              <a:t>La notice de montage de l’étagère indique </a:t>
            </a:r>
            <a:br>
              <a:rPr lang="fr-FR" dirty="0">
                <a:solidFill>
                  <a:schemeClr val="tx1"/>
                </a:solidFill>
              </a:rPr>
            </a:br>
            <a:r>
              <a:rPr lang="fr-FR" dirty="0">
                <a:solidFill>
                  <a:schemeClr val="tx1"/>
                </a:solidFill>
              </a:rPr>
              <a:t>qu’il y a </a:t>
            </a:r>
            <a:r>
              <a:rPr lang="fr-FR" b="1" dirty="0">
                <a:solidFill>
                  <a:schemeClr val="tx1"/>
                </a:solidFill>
                <a:latin typeface="BelleAllureCE" panose="02000803000000000000" pitchFamily="50" charset="0"/>
              </a:rPr>
              <a:t>10</a:t>
            </a:r>
            <a:r>
              <a:rPr lang="fr-FR" dirty="0">
                <a:solidFill>
                  <a:schemeClr val="tx1"/>
                </a:solidFill>
              </a:rPr>
              <a:t> vis dans le sachet. </a:t>
            </a:r>
            <a:br>
              <a:rPr lang="fr-FR" dirty="0">
                <a:solidFill>
                  <a:schemeClr val="tx1"/>
                </a:solidFill>
              </a:rPr>
            </a:br>
            <a:r>
              <a:rPr lang="fr-FR" dirty="0">
                <a:solidFill>
                  <a:schemeClr val="tx1"/>
                </a:solidFill>
              </a:rPr>
              <a:t>Maman a déjà vissé </a:t>
            </a:r>
            <a:r>
              <a:rPr lang="fr-FR" b="1" dirty="0">
                <a:solidFill>
                  <a:schemeClr val="tx1"/>
                </a:solidFill>
                <a:latin typeface="BelleAllureCE" panose="02000803000000000000" pitchFamily="50" charset="0"/>
              </a:rPr>
              <a:t>2</a:t>
            </a:r>
            <a:r>
              <a:rPr lang="fr-FR" dirty="0">
                <a:solidFill>
                  <a:schemeClr val="tx1"/>
                </a:solidFill>
              </a:rPr>
              <a:t> vis. </a:t>
            </a:r>
          </a:p>
          <a:p>
            <a:endParaRPr lang="fr-FR" dirty="0">
              <a:solidFill>
                <a:schemeClr val="tx1"/>
              </a:solidFill>
            </a:endParaRPr>
          </a:p>
          <a:p>
            <a:r>
              <a:rPr lang="fr-FR" b="1" dirty="0">
                <a:solidFill>
                  <a:schemeClr val="tx1"/>
                </a:solidFill>
              </a:rPr>
              <a:t>Combien reste-t-il de vis dans le sachet ?</a:t>
            </a:r>
          </a:p>
        </p:txBody>
      </p:sp>
    </p:spTree>
    <p:extLst>
      <p:ext uri="{BB962C8B-B14F-4D97-AF65-F5344CB8AC3E}">
        <p14:creationId xmlns:p14="http://schemas.microsoft.com/office/powerpoint/2010/main" val="517157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96EF5-DCA5-F39F-B41A-4A84BDC5921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6E915861-0468-8C5D-DBE4-7E8B510600F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1D5A38A4-43E2-CEB4-AAB5-9AAE0E377A1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6E41DD8A-4011-278D-ADD9-47865BAF724B}"/>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6E41DD8A-4011-278D-ADD9-47865BAF724B}"/>
                  </a:ext>
                </a:extLst>
              </p:cNvPr>
              <p:cNvPicPr/>
              <p:nvPr/>
            </p:nvPicPr>
            <p:blipFill>
              <a:blip r:embed="rId4"/>
              <a:stretch>
                <a:fillRect/>
              </a:stretch>
            </p:blipFill>
            <p:spPr>
              <a:xfrm>
                <a:off x="1751372" y="682102"/>
                <a:ext cx="12600" cy="12600"/>
              </a:xfrm>
              <a:prstGeom prst="rect">
                <a:avLst/>
              </a:prstGeom>
            </p:spPr>
          </p:pic>
        </mc:Fallback>
      </mc:AlternateContent>
      <p:sp>
        <p:nvSpPr>
          <p:cNvPr id="5" name="ZoneTexte 4">
            <a:extLst>
              <a:ext uri="{FF2B5EF4-FFF2-40B4-BE49-F238E27FC236}">
                <a16:creationId xmlns:a16="http://schemas.microsoft.com/office/drawing/2014/main" id="{1CFE6D62-61B0-ECC6-C5C3-C175E10108AA}"/>
              </a:ext>
            </a:extLst>
          </p:cNvPr>
          <p:cNvSpPr txBox="1"/>
          <p:nvPr/>
        </p:nvSpPr>
        <p:spPr>
          <a:xfrm>
            <a:off x="6135915" y="2378937"/>
            <a:ext cx="5771831" cy="2954655"/>
          </a:xfrm>
          <a:prstGeom prst="rect">
            <a:avLst/>
          </a:prstGeom>
          <a:noFill/>
        </p:spPr>
        <p:txBody>
          <a:bodyPr wrap="square">
            <a:spAutoFit/>
          </a:bodyPr>
          <a:lstStyle/>
          <a:p>
            <a:r>
              <a:rPr lang="fr-FR" sz="3000" b="1" dirty="0"/>
              <a:t>1/ </a:t>
            </a:r>
            <a:r>
              <a:rPr lang="fr-FR" sz="3000" dirty="0"/>
              <a:t>Trouve le nombre correspondant au lot reçu en réalisant les échanges nécessaires</a:t>
            </a:r>
          </a:p>
          <a:p>
            <a:r>
              <a:rPr lang="fr-FR" sz="3000" b="1" dirty="0"/>
              <a:t>2/ </a:t>
            </a:r>
            <a:r>
              <a:rPr lang="fr-FR" sz="3000" dirty="0"/>
              <a:t>Représente le nombre </a:t>
            </a:r>
          </a:p>
          <a:p>
            <a:r>
              <a:rPr lang="fr-FR" sz="3000" b="1" dirty="0"/>
              <a:t>3/ </a:t>
            </a:r>
            <a:r>
              <a:rPr lang="fr-FR" sz="3000" dirty="0"/>
              <a:t>Ecris le nombre de façon décomposée </a:t>
            </a:r>
            <a:endParaRPr lang="fr-FR" sz="3000" b="1" dirty="0"/>
          </a:p>
        </p:txBody>
      </p:sp>
      <p:pic>
        <p:nvPicPr>
          <p:cNvPr id="6" name="Image 5">
            <a:extLst>
              <a:ext uri="{FF2B5EF4-FFF2-40B4-BE49-F238E27FC236}">
                <a16:creationId xmlns:a16="http://schemas.microsoft.com/office/drawing/2014/main" id="{2FC5FDC9-A306-FF9C-3E14-A838BE895A0E}"/>
              </a:ext>
            </a:extLst>
          </p:cNvPr>
          <p:cNvPicPr>
            <a:picLocks noChangeAspect="1"/>
          </p:cNvPicPr>
          <p:nvPr/>
        </p:nvPicPr>
        <p:blipFill>
          <a:blip r:embed="rId5"/>
          <a:stretch>
            <a:fillRect/>
          </a:stretch>
        </p:blipFill>
        <p:spPr>
          <a:xfrm>
            <a:off x="10747954" y="209913"/>
            <a:ext cx="1362758" cy="1343564"/>
          </a:xfrm>
          <a:prstGeom prst="rect">
            <a:avLst/>
          </a:prstGeom>
        </p:spPr>
      </p:pic>
      <p:pic>
        <p:nvPicPr>
          <p:cNvPr id="7" name="Picture 2" descr="Porte-documents A4 | Action FR">
            <a:extLst>
              <a:ext uri="{FF2B5EF4-FFF2-40B4-BE49-F238E27FC236}">
                <a16:creationId xmlns:a16="http://schemas.microsoft.com/office/drawing/2014/main" id="{1EFB88B3-10CB-55A9-33B2-3261A73FF9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32933" y="155494"/>
            <a:ext cx="1351533" cy="1351533"/>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BAB859FA-7ABE-7CD6-D155-491ABEC3F0D4}"/>
              </a:ext>
            </a:extLst>
          </p:cNvPr>
          <p:cNvPicPr>
            <a:picLocks noChangeAspect="1"/>
          </p:cNvPicPr>
          <p:nvPr/>
        </p:nvPicPr>
        <p:blipFill>
          <a:blip r:embed="rId7"/>
          <a:srcRect t="62456"/>
          <a:stretch>
            <a:fillRect/>
          </a:stretch>
        </p:blipFill>
        <p:spPr>
          <a:xfrm>
            <a:off x="7254977" y="506207"/>
            <a:ext cx="2028825" cy="750977"/>
          </a:xfrm>
          <a:prstGeom prst="rect">
            <a:avLst/>
          </a:prstGeom>
        </p:spPr>
      </p:pic>
      <p:pic>
        <p:nvPicPr>
          <p:cNvPr id="9" name="Image 8">
            <a:extLst>
              <a:ext uri="{FF2B5EF4-FFF2-40B4-BE49-F238E27FC236}">
                <a16:creationId xmlns:a16="http://schemas.microsoft.com/office/drawing/2014/main" id="{04980A0C-4026-D850-6CCD-077BDD19918F}"/>
              </a:ext>
            </a:extLst>
          </p:cNvPr>
          <p:cNvPicPr>
            <a:picLocks noChangeAspect="1"/>
          </p:cNvPicPr>
          <p:nvPr/>
        </p:nvPicPr>
        <p:blipFill>
          <a:blip r:embed="rId8"/>
          <a:stretch>
            <a:fillRect/>
          </a:stretch>
        </p:blipFill>
        <p:spPr>
          <a:xfrm>
            <a:off x="1135656" y="209913"/>
            <a:ext cx="4660038" cy="4660038"/>
          </a:xfrm>
          <a:prstGeom prst="rect">
            <a:avLst/>
          </a:prstGeom>
        </p:spPr>
      </p:pic>
      <p:pic>
        <p:nvPicPr>
          <p:cNvPr id="10" name="Image 9">
            <a:extLst>
              <a:ext uri="{FF2B5EF4-FFF2-40B4-BE49-F238E27FC236}">
                <a16:creationId xmlns:a16="http://schemas.microsoft.com/office/drawing/2014/main" id="{BBD43F68-CDEF-066C-7DB2-A1261E73EBF2}"/>
              </a:ext>
            </a:extLst>
          </p:cNvPr>
          <p:cNvPicPr>
            <a:picLocks noChangeAspect="1"/>
          </p:cNvPicPr>
          <p:nvPr/>
        </p:nvPicPr>
        <p:blipFill>
          <a:blip r:embed="rId9"/>
          <a:stretch>
            <a:fillRect/>
          </a:stretch>
        </p:blipFill>
        <p:spPr>
          <a:xfrm>
            <a:off x="1174007" y="5351594"/>
            <a:ext cx="3683189" cy="939848"/>
          </a:xfrm>
          <a:prstGeom prst="rect">
            <a:avLst/>
          </a:prstGeom>
        </p:spPr>
      </p:pic>
    </p:spTree>
    <p:extLst>
      <p:ext uri="{BB962C8B-B14F-4D97-AF65-F5344CB8AC3E}">
        <p14:creationId xmlns:p14="http://schemas.microsoft.com/office/powerpoint/2010/main" val="3676710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B9A98-09D6-2BA4-5165-55CEB2C6AFA4}"/>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C013D8BE-B597-B629-7D8E-9135E5114F58}"/>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9C30027F-F46E-ABBE-F831-AE6C714357E0}"/>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82C381D9-B650-56FB-D541-896686CC4E80}"/>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82C381D9-B650-56FB-D541-896686CC4E80}"/>
                  </a:ext>
                </a:extLst>
              </p:cNvPr>
              <p:cNvPicPr/>
              <p:nvPr/>
            </p:nvPicPr>
            <p:blipFill>
              <a:blip r:embed="rId4"/>
              <a:stretch>
                <a:fillRect/>
              </a:stretch>
            </p:blipFill>
            <p:spPr>
              <a:xfrm>
                <a:off x="1751372" y="682102"/>
                <a:ext cx="12600" cy="12600"/>
              </a:xfrm>
              <a:prstGeom prst="rect">
                <a:avLst/>
              </a:prstGeom>
            </p:spPr>
          </p:pic>
        </mc:Fallback>
      </mc:AlternateContent>
      <p:pic>
        <p:nvPicPr>
          <p:cNvPr id="5" name="Image 4">
            <a:extLst>
              <a:ext uri="{FF2B5EF4-FFF2-40B4-BE49-F238E27FC236}">
                <a16:creationId xmlns:a16="http://schemas.microsoft.com/office/drawing/2014/main" id="{D577AA52-9E2B-90F4-F6B9-E13ED7D9975E}"/>
              </a:ext>
            </a:extLst>
          </p:cNvPr>
          <p:cNvPicPr>
            <a:picLocks noChangeAspect="1"/>
          </p:cNvPicPr>
          <p:nvPr/>
        </p:nvPicPr>
        <p:blipFill>
          <a:blip r:embed="rId5"/>
          <a:stretch>
            <a:fillRect/>
          </a:stretch>
        </p:blipFill>
        <p:spPr>
          <a:xfrm>
            <a:off x="1259263" y="755965"/>
            <a:ext cx="3652497" cy="5346069"/>
          </a:xfrm>
          <a:prstGeom prst="rect">
            <a:avLst/>
          </a:prstGeom>
        </p:spPr>
      </p:pic>
      <p:sp>
        <p:nvSpPr>
          <p:cNvPr id="7" name="ZoneTexte 6">
            <a:extLst>
              <a:ext uri="{FF2B5EF4-FFF2-40B4-BE49-F238E27FC236}">
                <a16:creationId xmlns:a16="http://schemas.microsoft.com/office/drawing/2014/main" id="{3CFB05F9-F137-9538-5726-BDA06D7F591F}"/>
              </a:ext>
            </a:extLst>
          </p:cNvPr>
          <p:cNvSpPr txBox="1"/>
          <p:nvPr/>
        </p:nvSpPr>
        <p:spPr>
          <a:xfrm>
            <a:off x="6761429" y="1587828"/>
            <a:ext cx="4171308" cy="3323987"/>
          </a:xfrm>
          <a:prstGeom prst="rect">
            <a:avLst/>
          </a:prstGeom>
          <a:noFill/>
        </p:spPr>
        <p:txBody>
          <a:bodyPr wrap="square">
            <a:spAutoFit/>
          </a:bodyPr>
          <a:lstStyle/>
          <a:p>
            <a:r>
              <a:rPr lang="fr-FR" sz="3000" dirty="0"/>
              <a:t>Ecris sous forme chiffrée </a:t>
            </a:r>
          </a:p>
          <a:p>
            <a:endParaRPr lang="fr-FR" sz="3000" dirty="0"/>
          </a:p>
          <a:p>
            <a:r>
              <a:rPr lang="fr-FR" sz="3000" b="1" dirty="0"/>
              <a:t> 28d 7u </a:t>
            </a:r>
          </a:p>
          <a:p>
            <a:endParaRPr lang="fr-FR" sz="3000" b="1" dirty="0"/>
          </a:p>
          <a:p>
            <a:r>
              <a:rPr lang="fr-FR" sz="3000" b="1" dirty="0"/>
              <a:t>15u 8d 1c </a:t>
            </a:r>
          </a:p>
          <a:p>
            <a:endParaRPr lang="fr-FR" sz="3000" b="1" dirty="0"/>
          </a:p>
          <a:p>
            <a:r>
              <a:rPr lang="fr-FR" sz="3000" b="1" dirty="0"/>
              <a:t>3c 9d 13u </a:t>
            </a:r>
          </a:p>
        </p:txBody>
      </p:sp>
      <p:pic>
        <p:nvPicPr>
          <p:cNvPr id="8" name="Image 7">
            <a:extLst>
              <a:ext uri="{FF2B5EF4-FFF2-40B4-BE49-F238E27FC236}">
                <a16:creationId xmlns:a16="http://schemas.microsoft.com/office/drawing/2014/main" id="{9F5DA690-DFF4-7B94-3D62-E3D8288B1C37}"/>
              </a:ext>
            </a:extLst>
          </p:cNvPr>
          <p:cNvPicPr>
            <a:picLocks noChangeAspect="1"/>
          </p:cNvPicPr>
          <p:nvPr/>
        </p:nvPicPr>
        <p:blipFill>
          <a:blip r:embed="rId6"/>
          <a:stretch>
            <a:fillRect/>
          </a:stretch>
        </p:blipFill>
        <p:spPr>
          <a:xfrm>
            <a:off x="10747954" y="209913"/>
            <a:ext cx="1362758" cy="1343564"/>
          </a:xfrm>
          <a:prstGeom prst="rect">
            <a:avLst/>
          </a:prstGeom>
        </p:spPr>
      </p:pic>
    </p:spTree>
    <p:extLst>
      <p:ext uri="{BB962C8B-B14F-4D97-AF65-F5344CB8AC3E}">
        <p14:creationId xmlns:p14="http://schemas.microsoft.com/office/powerpoint/2010/main" val="41775510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78FED-D0B6-DD60-A814-BFB8A2F480CC}"/>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6485253B-4F18-319F-AD25-3ABE0A89928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3" name="Connecteur droit 2">
            <a:extLst>
              <a:ext uri="{FF2B5EF4-FFF2-40B4-BE49-F238E27FC236}">
                <a16:creationId xmlns:a16="http://schemas.microsoft.com/office/drawing/2014/main" id="{3189094F-7B24-12DC-EC3F-70A68A7F096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Encre 14">
                <a:extLst>
                  <a:ext uri="{FF2B5EF4-FFF2-40B4-BE49-F238E27FC236}">
                    <a16:creationId xmlns:a16="http://schemas.microsoft.com/office/drawing/2014/main" id="{6C8714C2-B596-00C9-40E5-D75D45B45480}"/>
                  </a:ext>
                </a:extLst>
              </p14:cNvPr>
              <p14:cNvContentPartPr/>
              <p14:nvPr/>
            </p14:nvContentPartPr>
            <p14:xfrm>
              <a:off x="1757492" y="688222"/>
              <a:ext cx="360" cy="360"/>
            </p14:xfrm>
          </p:contentPart>
        </mc:Choice>
        <mc:Fallback xmlns="">
          <p:pic>
            <p:nvPicPr>
              <p:cNvPr id="15" name="Encre 14">
                <a:extLst>
                  <a:ext uri="{FF2B5EF4-FFF2-40B4-BE49-F238E27FC236}">
                    <a16:creationId xmlns:a16="http://schemas.microsoft.com/office/drawing/2014/main" id="{6C8714C2-B596-00C9-40E5-D75D45B45480}"/>
                  </a:ext>
                </a:extLst>
              </p:cNvPr>
              <p:cNvPicPr/>
              <p:nvPr/>
            </p:nvPicPr>
            <p:blipFill>
              <a:blip r:embed="rId4"/>
              <a:stretch>
                <a:fillRect/>
              </a:stretch>
            </p:blipFill>
            <p:spPr>
              <a:xfrm>
                <a:off x="1751372" y="682102"/>
                <a:ext cx="12600" cy="12600"/>
              </a:xfrm>
              <a:prstGeom prst="rect">
                <a:avLst/>
              </a:prstGeom>
            </p:spPr>
          </p:pic>
        </mc:Fallback>
      </mc:AlternateContent>
      <p:sp>
        <p:nvSpPr>
          <p:cNvPr id="6" name="ZoneTexte 5">
            <a:extLst>
              <a:ext uri="{FF2B5EF4-FFF2-40B4-BE49-F238E27FC236}">
                <a16:creationId xmlns:a16="http://schemas.microsoft.com/office/drawing/2014/main" id="{1029C2E6-3FDC-FB7F-2EAD-880E0F0CF595}"/>
              </a:ext>
            </a:extLst>
          </p:cNvPr>
          <p:cNvSpPr txBox="1"/>
          <p:nvPr/>
        </p:nvSpPr>
        <p:spPr>
          <a:xfrm>
            <a:off x="403665" y="1583730"/>
            <a:ext cx="5220179" cy="1477328"/>
          </a:xfrm>
          <a:prstGeom prst="rect">
            <a:avLst/>
          </a:prstGeom>
          <a:noFill/>
        </p:spPr>
        <p:txBody>
          <a:bodyPr wrap="square">
            <a:spAutoFit/>
          </a:bodyPr>
          <a:lstStyle/>
          <a:p>
            <a:r>
              <a:rPr lang="fr-FR" sz="3000" dirty="0"/>
              <a:t>En binôme, cherche la réponse, </a:t>
            </a:r>
          </a:p>
          <a:p>
            <a:r>
              <a:rPr lang="fr-FR" sz="3000" dirty="0"/>
              <a:t>Puis rédige ta réponse dans ton cahier.</a:t>
            </a:r>
          </a:p>
        </p:txBody>
      </p:sp>
      <p:pic>
        <p:nvPicPr>
          <p:cNvPr id="7" name="Image 6">
            <a:extLst>
              <a:ext uri="{FF2B5EF4-FFF2-40B4-BE49-F238E27FC236}">
                <a16:creationId xmlns:a16="http://schemas.microsoft.com/office/drawing/2014/main" id="{99DF0081-DDA9-3C92-952C-8DD91F191C5C}"/>
              </a:ext>
            </a:extLst>
          </p:cNvPr>
          <p:cNvPicPr>
            <a:picLocks noChangeAspect="1"/>
          </p:cNvPicPr>
          <p:nvPr/>
        </p:nvPicPr>
        <p:blipFill>
          <a:blip r:embed="rId5"/>
          <a:stretch>
            <a:fillRect/>
          </a:stretch>
        </p:blipFill>
        <p:spPr>
          <a:xfrm>
            <a:off x="553538" y="209914"/>
            <a:ext cx="1362758" cy="1343564"/>
          </a:xfrm>
          <a:prstGeom prst="rect">
            <a:avLst/>
          </a:prstGeom>
        </p:spPr>
      </p:pic>
      <p:sp>
        <p:nvSpPr>
          <p:cNvPr id="8" name="Bulle narrative : ronde 7">
            <a:extLst>
              <a:ext uri="{FF2B5EF4-FFF2-40B4-BE49-F238E27FC236}">
                <a16:creationId xmlns:a16="http://schemas.microsoft.com/office/drawing/2014/main" id="{5A9EF31F-8158-1277-C527-03C644A30804}"/>
              </a:ext>
            </a:extLst>
          </p:cNvPr>
          <p:cNvSpPr/>
          <p:nvPr/>
        </p:nvSpPr>
        <p:spPr>
          <a:xfrm>
            <a:off x="286147" y="3504794"/>
            <a:ext cx="5455214" cy="2056339"/>
          </a:xfrm>
          <a:prstGeom prst="roundRect">
            <a:avLst/>
          </a:prstGeom>
          <a:solidFill>
            <a:srgbClr val="FFE7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88000" tIns="144000" rIns="288000" bIns="144000" rtlCol="0" anchor="ctr">
            <a:spAutoFit/>
          </a:bodyPr>
          <a:lstStyle/>
          <a:p>
            <a:pPr>
              <a:lnSpc>
                <a:spcPct val="107000"/>
              </a:lnSpc>
              <a:spcAft>
                <a:spcPts val="800"/>
              </a:spcAft>
            </a:pPr>
            <a:r>
              <a:rPr lang="fr-FR" sz="2800" dirty="0">
                <a:solidFill>
                  <a:schemeClr val="tx1"/>
                </a:solidFill>
              </a:rPr>
              <a:t>J’ai un billet de 10 €. </a:t>
            </a:r>
          </a:p>
          <a:p>
            <a:pPr>
              <a:lnSpc>
                <a:spcPct val="107000"/>
              </a:lnSpc>
              <a:spcAft>
                <a:spcPts val="800"/>
              </a:spcAft>
            </a:pPr>
            <a:r>
              <a:rPr lang="fr-FR" sz="2800" dirty="0">
                <a:solidFill>
                  <a:schemeClr val="tx1"/>
                </a:solidFill>
              </a:rPr>
              <a:t>Je veux acheter une BD à 14 €. </a:t>
            </a:r>
          </a:p>
          <a:p>
            <a:pPr>
              <a:lnSpc>
                <a:spcPct val="107000"/>
              </a:lnSpc>
              <a:spcAft>
                <a:spcPts val="800"/>
              </a:spcAft>
            </a:pPr>
            <a:r>
              <a:rPr lang="fr-FR" sz="2800" b="1" dirty="0">
                <a:solidFill>
                  <a:schemeClr val="tx1"/>
                </a:solidFill>
              </a:rPr>
              <a:t>Combien est-ce qu’il manque ?</a:t>
            </a:r>
            <a:endParaRPr lang="fr-FR" sz="28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9" name="Image 8">
            <a:extLst>
              <a:ext uri="{FF2B5EF4-FFF2-40B4-BE49-F238E27FC236}">
                <a16:creationId xmlns:a16="http://schemas.microsoft.com/office/drawing/2014/main" id="{C5D464C4-D99A-165E-A680-5FAEAE85B87E}"/>
              </a:ext>
            </a:extLst>
          </p:cNvPr>
          <p:cNvPicPr>
            <a:picLocks noChangeAspect="1"/>
          </p:cNvPicPr>
          <p:nvPr/>
        </p:nvPicPr>
        <p:blipFill>
          <a:blip r:embed="rId6"/>
          <a:stretch>
            <a:fillRect/>
          </a:stretch>
        </p:blipFill>
        <p:spPr>
          <a:xfrm>
            <a:off x="10560829" y="196524"/>
            <a:ext cx="1352120" cy="1889930"/>
          </a:xfrm>
          <a:prstGeom prst="rect">
            <a:avLst/>
          </a:prstGeom>
        </p:spPr>
      </p:pic>
      <p:sp>
        <p:nvSpPr>
          <p:cNvPr id="10" name="ZoneTexte 9">
            <a:extLst>
              <a:ext uri="{FF2B5EF4-FFF2-40B4-BE49-F238E27FC236}">
                <a16:creationId xmlns:a16="http://schemas.microsoft.com/office/drawing/2014/main" id="{B8485E36-6842-25E0-70E6-7DAEB0A19B6D}"/>
              </a:ext>
            </a:extLst>
          </p:cNvPr>
          <p:cNvSpPr txBox="1"/>
          <p:nvPr/>
        </p:nvSpPr>
        <p:spPr>
          <a:xfrm>
            <a:off x="6318609"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1</a:t>
            </a:r>
          </a:p>
          <a:p>
            <a:r>
              <a:rPr lang="fr-FR" sz="2600" b="1" dirty="0"/>
              <a:t>2/ </a:t>
            </a:r>
            <a:r>
              <a:rPr lang="fr-FR" sz="2600" dirty="0"/>
              <a:t>Avance à ton rythme</a:t>
            </a:r>
            <a:endParaRPr lang="fr-FR" sz="2600" b="1" dirty="0"/>
          </a:p>
        </p:txBody>
      </p:sp>
    </p:spTree>
    <p:extLst>
      <p:ext uri="{BB962C8B-B14F-4D97-AF65-F5344CB8AC3E}">
        <p14:creationId xmlns:p14="http://schemas.microsoft.com/office/powerpoint/2010/main" val="3441133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BE10-C264-6AAA-9996-9A483FAB6E9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D374756-F90F-CBF5-7B08-6D1CFD634CC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69BD9D4-74E1-87F8-3F89-BBAE1D6DB67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888416B-1F80-3313-AD7F-EA1B26ACBE5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90FD1AAB-A0B0-19D6-BE53-83D04A746941}"/>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F6A0B867-4FF4-CAAB-A936-CF7FAE794E3F}"/>
              </a:ext>
            </a:extLst>
          </p:cNvPr>
          <p:cNvSpPr txBox="1"/>
          <p:nvPr/>
        </p:nvSpPr>
        <p:spPr>
          <a:xfrm>
            <a:off x="6615399" y="1238005"/>
            <a:ext cx="5231513" cy="553998"/>
          </a:xfrm>
          <a:prstGeom prst="rect">
            <a:avLst/>
          </a:prstGeom>
          <a:noFill/>
        </p:spPr>
        <p:txBody>
          <a:bodyPr wrap="square">
            <a:spAutoFit/>
          </a:bodyPr>
          <a:lstStyle/>
          <a:p>
            <a:pPr>
              <a:lnSpc>
                <a:spcPct val="100000"/>
              </a:lnSpc>
            </a:pPr>
            <a:r>
              <a:rPr lang="fr-FR" sz="3000" dirty="0"/>
              <a:t>Ecris le nombre en chiffres</a:t>
            </a:r>
            <a:endParaRPr lang="fr-FR" sz="3000" dirty="0">
              <a:cs typeface="Arial" panose="020B0604020202020204" pitchFamily="34" charset="0"/>
            </a:endParaRPr>
          </a:p>
        </p:txBody>
      </p:sp>
      <p:pic>
        <p:nvPicPr>
          <p:cNvPr id="21" name="Image 20">
            <a:extLst>
              <a:ext uri="{FF2B5EF4-FFF2-40B4-BE49-F238E27FC236}">
                <a16:creationId xmlns:a16="http://schemas.microsoft.com/office/drawing/2014/main" id="{2B77A550-AABA-1972-0567-C92D29D117AB}"/>
              </a:ext>
            </a:extLst>
          </p:cNvPr>
          <p:cNvPicPr>
            <a:picLocks noChangeAspect="1"/>
          </p:cNvPicPr>
          <p:nvPr/>
        </p:nvPicPr>
        <p:blipFill>
          <a:blip r:embed="rId3"/>
          <a:stretch>
            <a:fillRect/>
          </a:stretch>
        </p:blipFill>
        <p:spPr>
          <a:xfrm>
            <a:off x="5576602" y="123290"/>
            <a:ext cx="1038797" cy="1038797"/>
          </a:xfrm>
          <a:prstGeom prst="rect">
            <a:avLst/>
          </a:prstGeom>
        </p:spPr>
      </p:pic>
      <p:pic>
        <p:nvPicPr>
          <p:cNvPr id="5" name="Image 4">
            <a:extLst>
              <a:ext uri="{FF2B5EF4-FFF2-40B4-BE49-F238E27FC236}">
                <a16:creationId xmlns:a16="http://schemas.microsoft.com/office/drawing/2014/main" id="{AAAE8BA2-A6DC-1E63-2C7F-C8251FE7B75D}"/>
              </a:ext>
            </a:extLst>
          </p:cNvPr>
          <p:cNvPicPr>
            <a:picLocks noChangeAspect="1"/>
          </p:cNvPicPr>
          <p:nvPr/>
        </p:nvPicPr>
        <p:blipFill>
          <a:blip r:embed="rId4"/>
          <a:stretch>
            <a:fillRect/>
          </a:stretch>
        </p:blipFill>
        <p:spPr>
          <a:xfrm>
            <a:off x="905638" y="554985"/>
            <a:ext cx="4108147" cy="6019692"/>
          </a:xfrm>
          <a:prstGeom prst="rect">
            <a:avLst/>
          </a:prstGeom>
        </p:spPr>
      </p:pic>
      <p:pic>
        <p:nvPicPr>
          <p:cNvPr id="7" name="Image 6">
            <a:extLst>
              <a:ext uri="{FF2B5EF4-FFF2-40B4-BE49-F238E27FC236}">
                <a16:creationId xmlns:a16="http://schemas.microsoft.com/office/drawing/2014/main" id="{302A8574-6CDA-D453-EFCE-FCA0C719C168}"/>
              </a:ext>
            </a:extLst>
          </p:cNvPr>
          <p:cNvPicPr>
            <a:picLocks noChangeAspect="1"/>
          </p:cNvPicPr>
          <p:nvPr/>
        </p:nvPicPr>
        <p:blipFill>
          <a:blip r:embed="rId5"/>
          <a:stretch>
            <a:fillRect/>
          </a:stretch>
        </p:blipFill>
        <p:spPr>
          <a:xfrm>
            <a:off x="6551345" y="2025578"/>
            <a:ext cx="4031035" cy="4335078"/>
          </a:xfrm>
          <a:prstGeom prst="rect">
            <a:avLst/>
          </a:prstGeom>
        </p:spPr>
      </p:pic>
    </p:spTree>
    <p:extLst>
      <p:ext uri="{BB962C8B-B14F-4D97-AF65-F5344CB8AC3E}">
        <p14:creationId xmlns:p14="http://schemas.microsoft.com/office/powerpoint/2010/main" val="6700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A1AFB-24BE-5BC1-04E2-A7023BE58721}"/>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F9D4A6A9-98BC-354F-03B4-1221392EBD3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62846384-553F-B006-0D38-9A562023D4A9}"/>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FFFF8C79-E697-299B-EBA5-C8A11D04979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D9E30338-D245-23F4-7449-F7574F0B8462}"/>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C6F91B23-E66F-8AED-E481-DC097B3046FC}"/>
              </a:ext>
            </a:extLst>
          </p:cNvPr>
          <p:cNvSpPr txBox="1"/>
          <p:nvPr/>
        </p:nvSpPr>
        <p:spPr>
          <a:xfrm>
            <a:off x="6615399" y="1238005"/>
            <a:ext cx="5231513" cy="553998"/>
          </a:xfrm>
          <a:prstGeom prst="rect">
            <a:avLst/>
          </a:prstGeom>
          <a:noFill/>
        </p:spPr>
        <p:txBody>
          <a:bodyPr wrap="square">
            <a:spAutoFit/>
          </a:bodyPr>
          <a:lstStyle/>
          <a:p>
            <a:pPr>
              <a:lnSpc>
                <a:spcPct val="100000"/>
              </a:lnSpc>
            </a:pPr>
            <a:r>
              <a:rPr lang="fr-FR" sz="3000" dirty="0"/>
              <a:t>Ecris le nombre en chiffres</a:t>
            </a:r>
            <a:endParaRPr lang="fr-FR" sz="3000" dirty="0">
              <a:cs typeface="Arial" panose="020B0604020202020204" pitchFamily="34" charset="0"/>
            </a:endParaRPr>
          </a:p>
        </p:txBody>
      </p:sp>
      <p:pic>
        <p:nvPicPr>
          <p:cNvPr id="21" name="Image 20">
            <a:extLst>
              <a:ext uri="{FF2B5EF4-FFF2-40B4-BE49-F238E27FC236}">
                <a16:creationId xmlns:a16="http://schemas.microsoft.com/office/drawing/2014/main" id="{45C2BF8F-EF69-E5E0-9B58-43DC1F8CC165}"/>
              </a:ext>
            </a:extLst>
          </p:cNvPr>
          <p:cNvPicPr>
            <a:picLocks noChangeAspect="1"/>
          </p:cNvPicPr>
          <p:nvPr/>
        </p:nvPicPr>
        <p:blipFill>
          <a:blip r:embed="rId3"/>
          <a:stretch>
            <a:fillRect/>
          </a:stretch>
        </p:blipFill>
        <p:spPr>
          <a:xfrm>
            <a:off x="5576602" y="123290"/>
            <a:ext cx="1038797" cy="1038797"/>
          </a:xfrm>
          <a:prstGeom prst="rect">
            <a:avLst/>
          </a:prstGeom>
        </p:spPr>
      </p:pic>
      <p:pic>
        <p:nvPicPr>
          <p:cNvPr id="5" name="Image 4">
            <a:extLst>
              <a:ext uri="{FF2B5EF4-FFF2-40B4-BE49-F238E27FC236}">
                <a16:creationId xmlns:a16="http://schemas.microsoft.com/office/drawing/2014/main" id="{C21ED09C-D93B-5430-8BA1-31F12A256258}"/>
              </a:ext>
            </a:extLst>
          </p:cNvPr>
          <p:cNvPicPr>
            <a:picLocks noChangeAspect="1"/>
          </p:cNvPicPr>
          <p:nvPr/>
        </p:nvPicPr>
        <p:blipFill>
          <a:blip r:embed="rId4"/>
          <a:stretch>
            <a:fillRect/>
          </a:stretch>
        </p:blipFill>
        <p:spPr>
          <a:xfrm>
            <a:off x="905638" y="554985"/>
            <a:ext cx="4108147" cy="6019692"/>
          </a:xfrm>
          <a:prstGeom prst="rect">
            <a:avLst/>
          </a:prstGeom>
        </p:spPr>
      </p:pic>
      <p:pic>
        <p:nvPicPr>
          <p:cNvPr id="4" name="Image 3">
            <a:extLst>
              <a:ext uri="{FF2B5EF4-FFF2-40B4-BE49-F238E27FC236}">
                <a16:creationId xmlns:a16="http://schemas.microsoft.com/office/drawing/2014/main" id="{A506B28C-1973-7CB8-0E1D-0552166ECB88}"/>
              </a:ext>
            </a:extLst>
          </p:cNvPr>
          <p:cNvPicPr>
            <a:picLocks noChangeAspect="1"/>
          </p:cNvPicPr>
          <p:nvPr/>
        </p:nvPicPr>
        <p:blipFill>
          <a:blip r:embed="rId5"/>
          <a:stretch>
            <a:fillRect/>
          </a:stretch>
        </p:blipFill>
        <p:spPr>
          <a:xfrm>
            <a:off x="6759929" y="2151883"/>
            <a:ext cx="4097952" cy="4043434"/>
          </a:xfrm>
          <a:prstGeom prst="rect">
            <a:avLst/>
          </a:prstGeom>
        </p:spPr>
      </p:pic>
    </p:spTree>
    <p:extLst>
      <p:ext uri="{BB962C8B-B14F-4D97-AF65-F5344CB8AC3E}">
        <p14:creationId xmlns:p14="http://schemas.microsoft.com/office/powerpoint/2010/main" val="2616892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B8A56-C652-3D16-FDE5-5631C491CB3C}"/>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97D42F62-8278-B37A-2AD9-7B9892EF9C27}"/>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F413E3F6-D6F2-75BC-6961-4E97F2A8A57E}"/>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565EE383-9FA1-FBCC-3D84-DB02DA205F49}"/>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16AACD16-58FC-E037-74DD-67DB45F4A0E4}"/>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Image 20">
            <a:extLst>
              <a:ext uri="{FF2B5EF4-FFF2-40B4-BE49-F238E27FC236}">
                <a16:creationId xmlns:a16="http://schemas.microsoft.com/office/drawing/2014/main" id="{012D08FF-10D9-A9C6-87C8-ED910D1326D9}"/>
              </a:ext>
            </a:extLst>
          </p:cNvPr>
          <p:cNvPicPr>
            <a:picLocks noChangeAspect="1"/>
          </p:cNvPicPr>
          <p:nvPr/>
        </p:nvPicPr>
        <p:blipFill>
          <a:blip r:embed="rId3"/>
          <a:stretch>
            <a:fillRect/>
          </a:stretch>
        </p:blipFill>
        <p:spPr>
          <a:xfrm>
            <a:off x="5576602" y="123290"/>
            <a:ext cx="1038797" cy="1038797"/>
          </a:xfrm>
          <a:prstGeom prst="rect">
            <a:avLst/>
          </a:prstGeom>
        </p:spPr>
      </p:pic>
      <p:pic>
        <p:nvPicPr>
          <p:cNvPr id="5" name="Image 4">
            <a:extLst>
              <a:ext uri="{FF2B5EF4-FFF2-40B4-BE49-F238E27FC236}">
                <a16:creationId xmlns:a16="http://schemas.microsoft.com/office/drawing/2014/main" id="{5C3DECA1-12F5-4CD9-9547-DA8F28475B82}"/>
              </a:ext>
            </a:extLst>
          </p:cNvPr>
          <p:cNvPicPr>
            <a:picLocks noChangeAspect="1"/>
          </p:cNvPicPr>
          <p:nvPr/>
        </p:nvPicPr>
        <p:blipFill>
          <a:blip r:embed="rId4"/>
          <a:stretch>
            <a:fillRect/>
          </a:stretch>
        </p:blipFill>
        <p:spPr>
          <a:xfrm>
            <a:off x="1787704" y="245967"/>
            <a:ext cx="2889567" cy="4234100"/>
          </a:xfrm>
          <a:prstGeom prst="rect">
            <a:avLst/>
          </a:prstGeom>
        </p:spPr>
      </p:pic>
      <p:sp>
        <p:nvSpPr>
          <p:cNvPr id="4" name="ZoneTexte 3">
            <a:extLst>
              <a:ext uri="{FF2B5EF4-FFF2-40B4-BE49-F238E27FC236}">
                <a16:creationId xmlns:a16="http://schemas.microsoft.com/office/drawing/2014/main" id="{3A1343C1-6196-DF8C-0A5E-84EB7B93C2FA}"/>
              </a:ext>
            </a:extLst>
          </p:cNvPr>
          <p:cNvSpPr txBox="1"/>
          <p:nvPr/>
        </p:nvSpPr>
        <p:spPr>
          <a:xfrm>
            <a:off x="634429" y="4767209"/>
            <a:ext cx="4942160" cy="1200329"/>
          </a:xfrm>
          <a:prstGeom prst="rect">
            <a:avLst/>
          </a:prstGeom>
          <a:noFill/>
        </p:spPr>
        <p:txBody>
          <a:bodyPr wrap="square">
            <a:spAutoFit/>
          </a:bodyPr>
          <a:lstStyle/>
          <a:p>
            <a:r>
              <a:rPr lang="fr-FR" sz="3000" dirty="0"/>
              <a:t>Recopie les nombres </a:t>
            </a:r>
            <a:r>
              <a:rPr lang="fr-FR" sz="3600" b="1" dirty="0"/>
              <a:t>9</a:t>
            </a:r>
            <a:r>
              <a:rPr lang="fr-FR" sz="3000" dirty="0"/>
              <a:t>, </a:t>
            </a:r>
            <a:r>
              <a:rPr lang="fr-FR" sz="3600" b="1" dirty="0"/>
              <a:t>14</a:t>
            </a:r>
            <a:r>
              <a:rPr lang="fr-FR" sz="3000" dirty="0"/>
              <a:t> et </a:t>
            </a:r>
            <a:r>
              <a:rPr lang="fr-FR" sz="3600" b="1" dirty="0"/>
              <a:t>12</a:t>
            </a:r>
            <a:r>
              <a:rPr lang="fr-FR" sz="3000" dirty="0"/>
              <a:t> dans l’ordre croissant </a:t>
            </a:r>
          </a:p>
        </p:txBody>
      </p:sp>
      <p:sp>
        <p:nvSpPr>
          <p:cNvPr id="6" name="ZoneTexte 5">
            <a:extLst>
              <a:ext uri="{FF2B5EF4-FFF2-40B4-BE49-F238E27FC236}">
                <a16:creationId xmlns:a16="http://schemas.microsoft.com/office/drawing/2014/main" id="{C14EB6BA-91DE-26B7-72B7-F1E84A3672AD}"/>
              </a:ext>
            </a:extLst>
          </p:cNvPr>
          <p:cNvSpPr txBox="1"/>
          <p:nvPr/>
        </p:nvSpPr>
        <p:spPr>
          <a:xfrm>
            <a:off x="6615399" y="1238005"/>
            <a:ext cx="5231513" cy="553998"/>
          </a:xfrm>
          <a:prstGeom prst="rect">
            <a:avLst/>
          </a:prstGeom>
          <a:noFill/>
        </p:spPr>
        <p:txBody>
          <a:bodyPr wrap="square">
            <a:spAutoFit/>
          </a:bodyPr>
          <a:lstStyle/>
          <a:p>
            <a:pPr>
              <a:lnSpc>
                <a:spcPct val="100000"/>
              </a:lnSpc>
            </a:pPr>
            <a:r>
              <a:rPr lang="fr-FR" sz="3000" dirty="0"/>
              <a:t>Ecris le nombre en chiffres</a:t>
            </a:r>
            <a:endParaRPr lang="fr-FR" sz="3000" dirty="0">
              <a:cs typeface="Arial" panose="020B0604020202020204" pitchFamily="34" charset="0"/>
            </a:endParaRPr>
          </a:p>
        </p:txBody>
      </p:sp>
      <p:pic>
        <p:nvPicPr>
          <p:cNvPr id="7" name="Image 6">
            <a:extLst>
              <a:ext uri="{FF2B5EF4-FFF2-40B4-BE49-F238E27FC236}">
                <a16:creationId xmlns:a16="http://schemas.microsoft.com/office/drawing/2014/main" id="{506990F4-434F-DBB5-58DE-FF2B083B26B2}"/>
              </a:ext>
            </a:extLst>
          </p:cNvPr>
          <p:cNvPicPr>
            <a:picLocks noChangeAspect="1"/>
          </p:cNvPicPr>
          <p:nvPr/>
        </p:nvPicPr>
        <p:blipFill>
          <a:blip r:embed="rId5"/>
          <a:stretch>
            <a:fillRect/>
          </a:stretch>
        </p:blipFill>
        <p:spPr>
          <a:xfrm>
            <a:off x="6841916" y="2000176"/>
            <a:ext cx="3605890" cy="3967362"/>
          </a:xfrm>
          <a:prstGeom prst="rect">
            <a:avLst/>
          </a:prstGeom>
        </p:spPr>
      </p:pic>
    </p:spTree>
    <p:extLst>
      <p:ext uri="{BB962C8B-B14F-4D97-AF65-F5344CB8AC3E}">
        <p14:creationId xmlns:p14="http://schemas.microsoft.com/office/powerpoint/2010/main" val="3312992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DE72A-425A-753B-59D9-7881C4C600E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D537136-805B-13CA-F9C6-F39C15991BE5}"/>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F33C84A6-81FD-1244-3D83-92BB7B0A1237}"/>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F2F28B30-2543-3ACA-6ED6-1AB9B84413C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0A2A9672-22C0-48D4-C946-F2546C7A19F7}"/>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Image 20">
            <a:extLst>
              <a:ext uri="{FF2B5EF4-FFF2-40B4-BE49-F238E27FC236}">
                <a16:creationId xmlns:a16="http://schemas.microsoft.com/office/drawing/2014/main" id="{929474FB-EAC4-93B8-1586-5E57641631D4}"/>
              </a:ext>
            </a:extLst>
          </p:cNvPr>
          <p:cNvPicPr>
            <a:picLocks noChangeAspect="1"/>
          </p:cNvPicPr>
          <p:nvPr/>
        </p:nvPicPr>
        <p:blipFill>
          <a:blip r:embed="rId3"/>
          <a:stretch>
            <a:fillRect/>
          </a:stretch>
        </p:blipFill>
        <p:spPr>
          <a:xfrm>
            <a:off x="5576602" y="123290"/>
            <a:ext cx="1038797" cy="1038797"/>
          </a:xfrm>
          <a:prstGeom prst="rect">
            <a:avLst/>
          </a:prstGeom>
        </p:spPr>
      </p:pic>
      <p:pic>
        <p:nvPicPr>
          <p:cNvPr id="5" name="Image 4">
            <a:extLst>
              <a:ext uri="{FF2B5EF4-FFF2-40B4-BE49-F238E27FC236}">
                <a16:creationId xmlns:a16="http://schemas.microsoft.com/office/drawing/2014/main" id="{0429A8E6-9688-563D-4B6D-A054ABC7C0F8}"/>
              </a:ext>
            </a:extLst>
          </p:cNvPr>
          <p:cNvPicPr>
            <a:picLocks noChangeAspect="1"/>
          </p:cNvPicPr>
          <p:nvPr/>
        </p:nvPicPr>
        <p:blipFill>
          <a:blip r:embed="rId4"/>
          <a:stretch>
            <a:fillRect/>
          </a:stretch>
        </p:blipFill>
        <p:spPr>
          <a:xfrm>
            <a:off x="1787704" y="245967"/>
            <a:ext cx="2889567" cy="4234100"/>
          </a:xfrm>
          <a:prstGeom prst="rect">
            <a:avLst/>
          </a:prstGeom>
        </p:spPr>
      </p:pic>
      <p:sp>
        <p:nvSpPr>
          <p:cNvPr id="4" name="ZoneTexte 3">
            <a:extLst>
              <a:ext uri="{FF2B5EF4-FFF2-40B4-BE49-F238E27FC236}">
                <a16:creationId xmlns:a16="http://schemas.microsoft.com/office/drawing/2014/main" id="{CD035525-9894-8747-66AF-84FA852D930E}"/>
              </a:ext>
            </a:extLst>
          </p:cNvPr>
          <p:cNvSpPr txBox="1"/>
          <p:nvPr/>
        </p:nvSpPr>
        <p:spPr>
          <a:xfrm>
            <a:off x="634429" y="4767209"/>
            <a:ext cx="4942160" cy="1200329"/>
          </a:xfrm>
          <a:prstGeom prst="rect">
            <a:avLst/>
          </a:prstGeom>
          <a:noFill/>
        </p:spPr>
        <p:txBody>
          <a:bodyPr wrap="square">
            <a:spAutoFit/>
          </a:bodyPr>
          <a:lstStyle/>
          <a:p>
            <a:r>
              <a:rPr lang="fr-FR" sz="3000" dirty="0"/>
              <a:t>Recopie les nombres </a:t>
            </a:r>
            <a:r>
              <a:rPr lang="fr-FR" sz="3600" b="1" dirty="0"/>
              <a:t>17</a:t>
            </a:r>
            <a:r>
              <a:rPr lang="fr-FR" sz="3000" dirty="0"/>
              <a:t>, </a:t>
            </a:r>
            <a:r>
              <a:rPr lang="fr-FR" sz="3600" b="1" dirty="0"/>
              <a:t>11</a:t>
            </a:r>
            <a:r>
              <a:rPr lang="fr-FR" sz="3000" dirty="0"/>
              <a:t> et </a:t>
            </a:r>
            <a:r>
              <a:rPr lang="fr-FR" sz="3600" b="1" dirty="0"/>
              <a:t>14</a:t>
            </a:r>
            <a:r>
              <a:rPr lang="fr-FR" sz="3000" dirty="0"/>
              <a:t> dans l’ordre croissant </a:t>
            </a:r>
          </a:p>
        </p:txBody>
      </p:sp>
      <p:sp>
        <p:nvSpPr>
          <p:cNvPr id="2" name="ZoneTexte 1">
            <a:extLst>
              <a:ext uri="{FF2B5EF4-FFF2-40B4-BE49-F238E27FC236}">
                <a16:creationId xmlns:a16="http://schemas.microsoft.com/office/drawing/2014/main" id="{9B9A5257-13F8-F28E-048C-02659D5F4638}"/>
              </a:ext>
            </a:extLst>
          </p:cNvPr>
          <p:cNvSpPr txBox="1"/>
          <p:nvPr/>
        </p:nvSpPr>
        <p:spPr>
          <a:xfrm>
            <a:off x="6615399" y="1238005"/>
            <a:ext cx="5231513" cy="553998"/>
          </a:xfrm>
          <a:prstGeom prst="rect">
            <a:avLst/>
          </a:prstGeom>
          <a:noFill/>
        </p:spPr>
        <p:txBody>
          <a:bodyPr wrap="square">
            <a:spAutoFit/>
          </a:bodyPr>
          <a:lstStyle/>
          <a:p>
            <a:pPr>
              <a:lnSpc>
                <a:spcPct val="100000"/>
              </a:lnSpc>
            </a:pPr>
            <a:r>
              <a:rPr lang="fr-FR" sz="3000" dirty="0"/>
              <a:t>Ecris le nombre en chiffres</a:t>
            </a:r>
            <a:endParaRPr lang="fr-FR" sz="3000" dirty="0">
              <a:cs typeface="Arial" panose="020B0604020202020204" pitchFamily="34" charset="0"/>
            </a:endParaRPr>
          </a:p>
        </p:txBody>
      </p:sp>
      <p:pic>
        <p:nvPicPr>
          <p:cNvPr id="7" name="Image 6">
            <a:extLst>
              <a:ext uri="{FF2B5EF4-FFF2-40B4-BE49-F238E27FC236}">
                <a16:creationId xmlns:a16="http://schemas.microsoft.com/office/drawing/2014/main" id="{7E626FF2-F8EB-941F-7FA5-1928B34C188F}"/>
              </a:ext>
            </a:extLst>
          </p:cNvPr>
          <p:cNvPicPr>
            <a:picLocks noChangeAspect="1"/>
          </p:cNvPicPr>
          <p:nvPr/>
        </p:nvPicPr>
        <p:blipFill>
          <a:blip r:embed="rId5"/>
          <a:stretch>
            <a:fillRect/>
          </a:stretch>
        </p:blipFill>
        <p:spPr>
          <a:xfrm>
            <a:off x="6854435" y="2237192"/>
            <a:ext cx="4617079" cy="3125917"/>
          </a:xfrm>
          <a:prstGeom prst="rect">
            <a:avLst/>
          </a:prstGeom>
        </p:spPr>
      </p:pic>
    </p:spTree>
    <p:extLst>
      <p:ext uri="{BB962C8B-B14F-4D97-AF65-F5344CB8AC3E}">
        <p14:creationId xmlns:p14="http://schemas.microsoft.com/office/powerpoint/2010/main" val="2947213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C24E6-BBE0-36E1-D421-55BBC27B5A51}"/>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4F960FD-5209-AC2A-A03D-5E734895794B}"/>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74C031E5-27BA-4539-6B8C-A8C4F6F67E02}"/>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C36A8B8B-BD15-8E4D-3DB5-01E0AC347158}"/>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3" name="Connecteur droit 2">
            <a:extLst>
              <a:ext uri="{FF2B5EF4-FFF2-40B4-BE49-F238E27FC236}">
                <a16:creationId xmlns:a16="http://schemas.microsoft.com/office/drawing/2014/main" id="{202BDFE8-1DBB-5C7B-5BE3-83DF9A486138}"/>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Image 20">
            <a:extLst>
              <a:ext uri="{FF2B5EF4-FFF2-40B4-BE49-F238E27FC236}">
                <a16:creationId xmlns:a16="http://schemas.microsoft.com/office/drawing/2014/main" id="{7F765821-491D-18F0-D81E-073B03738B3E}"/>
              </a:ext>
            </a:extLst>
          </p:cNvPr>
          <p:cNvPicPr>
            <a:picLocks noChangeAspect="1"/>
          </p:cNvPicPr>
          <p:nvPr/>
        </p:nvPicPr>
        <p:blipFill>
          <a:blip r:embed="rId3"/>
          <a:stretch>
            <a:fillRect/>
          </a:stretch>
        </p:blipFill>
        <p:spPr>
          <a:xfrm>
            <a:off x="5576602" y="123290"/>
            <a:ext cx="1038797" cy="1038797"/>
          </a:xfrm>
          <a:prstGeom prst="rect">
            <a:avLst/>
          </a:prstGeom>
        </p:spPr>
      </p:pic>
      <p:pic>
        <p:nvPicPr>
          <p:cNvPr id="5" name="Image 4">
            <a:extLst>
              <a:ext uri="{FF2B5EF4-FFF2-40B4-BE49-F238E27FC236}">
                <a16:creationId xmlns:a16="http://schemas.microsoft.com/office/drawing/2014/main" id="{99FDEB5F-DD5D-51FE-DF4F-5CB31E67772E}"/>
              </a:ext>
            </a:extLst>
          </p:cNvPr>
          <p:cNvPicPr>
            <a:picLocks noChangeAspect="1"/>
          </p:cNvPicPr>
          <p:nvPr/>
        </p:nvPicPr>
        <p:blipFill>
          <a:blip r:embed="rId4"/>
          <a:stretch>
            <a:fillRect/>
          </a:stretch>
        </p:blipFill>
        <p:spPr>
          <a:xfrm>
            <a:off x="1787704" y="245967"/>
            <a:ext cx="2889567" cy="4234100"/>
          </a:xfrm>
          <a:prstGeom prst="rect">
            <a:avLst/>
          </a:prstGeom>
        </p:spPr>
      </p:pic>
      <p:sp>
        <p:nvSpPr>
          <p:cNvPr id="4" name="ZoneTexte 3">
            <a:extLst>
              <a:ext uri="{FF2B5EF4-FFF2-40B4-BE49-F238E27FC236}">
                <a16:creationId xmlns:a16="http://schemas.microsoft.com/office/drawing/2014/main" id="{49B2D7C0-830F-CA86-758F-68ACE3551FAA}"/>
              </a:ext>
            </a:extLst>
          </p:cNvPr>
          <p:cNvSpPr txBox="1"/>
          <p:nvPr/>
        </p:nvSpPr>
        <p:spPr>
          <a:xfrm>
            <a:off x="339047" y="4767209"/>
            <a:ext cx="5237542" cy="1661993"/>
          </a:xfrm>
          <a:prstGeom prst="rect">
            <a:avLst/>
          </a:prstGeom>
          <a:noFill/>
        </p:spPr>
        <p:txBody>
          <a:bodyPr wrap="square">
            <a:spAutoFit/>
          </a:bodyPr>
          <a:lstStyle/>
          <a:p>
            <a:r>
              <a:rPr lang="fr-FR" sz="3000" dirty="0"/>
              <a:t>Recopie les nombres </a:t>
            </a:r>
            <a:r>
              <a:rPr lang="fr-FR" sz="3600" b="1" dirty="0"/>
              <a:t>15</a:t>
            </a:r>
            <a:r>
              <a:rPr lang="fr-FR" sz="3000" dirty="0"/>
              <a:t>, </a:t>
            </a:r>
            <a:r>
              <a:rPr lang="fr-FR" sz="3600" b="1" dirty="0"/>
              <a:t>19</a:t>
            </a:r>
            <a:r>
              <a:rPr lang="fr-FR" sz="3000" dirty="0"/>
              <a:t>,</a:t>
            </a:r>
            <a:r>
              <a:rPr lang="fr-FR" sz="3600" b="1" dirty="0"/>
              <a:t> 13</a:t>
            </a:r>
            <a:r>
              <a:rPr lang="fr-FR" sz="3000" dirty="0"/>
              <a:t> et </a:t>
            </a:r>
            <a:r>
              <a:rPr lang="fr-FR" sz="3600" b="1" dirty="0"/>
              <a:t>24</a:t>
            </a:r>
            <a:r>
              <a:rPr lang="fr-FR" sz="3000" dirty="0"/>
              <a:t> dans l’ordre croissant ou dans l’ordre décroissant.</a:t>
            </a:r>
          </a:p>
        </p:txBody>
      </p:sp>
      <p:sp>
        <p:nvSpPr>
          <p:cNvPr id="2" name="ZoneTexte 1">
            <a:extLst>
              <a:ext uri="{FF2B5EF4-FFF2-40B4-BE49-F238E27FC236}">
                <a16:creationId xmlns:a16="http://schemas.microsoft.com/office/drawing/2014/main" id="{54DEEA69-BBF1-E345-BB53-8869AA7B7535}"/>
              </a:ext>
            </a:extLst>
          </p:cNvPr>
          <p:cNvSpPr txBox="1"/>
          <p:nvPr/>
        </p:nvSpPr>
        <p:spPr>
          <a:xfrm>
            <a:off x="6615399" y="1238005"/>
            <a:ext cx="5231513" cy="553998"/>
          </a:xfrm>
          <a:prstGeom prst="rect">
            <a:avLst/>
          </a:prstGeom>
          <a:noFill/>
        </p:spPr>
        <p:txBody>
          <a:bodyPr wrap="square">
            <a:spAutoFit/>
          </a:bodyPr>
          <a:lstStyle/>
          <a:p>
            <a:pPr>
              <a:lnSpc>
                <a:spcPct val="100000"/>
              </a:lnSpc>
            </a:pPr>
            <a:r>
              <a:rPr lang="fr-FR" sz="3000" dirty="0"/>
              <a:t>Ecris le nombre en chiffres</a:t>
            </a:r>
            <a:endParaRPr lang="fr-FR" sz="3000" dirty="0">
              <a:cs typeface="Arial" panose="020B0604020202020204" pitchFamily="34" charset="0"/>
            </a:endParaRPr>
          </a:p>
        </p:txBody>
      </p:sp>
      <p:pic>
        <p:nvPicPr>
          <p:cNvPr id="7" name="Image 6">
            <a:extLst>
              <a:ext uri="{FF2B5EF4-FFF2-40B4-BE49-F238E27FC236}">
                <a16:creationId xmlns:a16="http://schemas.microsoft.com/office/drawing/2014/main" id="{4C8FE704-744E-4AF7-2868-B2F4E6906C81}"/>
              </a:ext>
            </a:extLst>
          </p:cNvPr>
          <p:cNvPicPr>
            <a:picLocks noChangeAspect="1"/>
          </p:cNvPicPr>
          <p:nvPr/>
        </p:nvPicPr>
        <p:blipFill>
          <a:blip r:embed="rId5"/>
          <a:stretch>
            <a:fillRect/>
          </a:stretch>
        </p:blipFill>
        <p:spPr>
          <a:xfrm>
            <a:off x="6250057" y="2218142"/>
            <a:ext cx="5517038" cy="2549067"/>
          </a:xfrm>
          <a:prstGeom prst="rect">
            <a:avLst/>
          </a:prstGeom>
        </p:spPr>
      </p:pic>
    </p:spTree>
    <p:extLst>
      <p:ext uri="{BB962C8B-B14F-4D97-AF65-F5344CB8AC3E}">
        <p14:creationId xmlns:p14="http://schemas.microsoft.com/office/powerpoint/2010/main" val="3319752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838201" y="2893281"/>
            <a:ext cx="10977082" cy="2062103"/>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connais dans les deux sens les tables d’addition – J’ajoute ou je soustrais 1 ou 2 à un nombre </a:t>
            </a:r>
          </a:p>
          <a:p>
            <a:pPr marL="457200" indent="-457200">
              <a:buFont typeface="Wingdings" panose="05000000000000000000" pitchFamily="2" charset="2"/>
              <a:buChar char="è"/>
            </a:pPr>
            <a:r>
              <a:rPr lang="fr-FR" sz="3200" b="1" dirty="0">
                <a:solidFill>
                  <a:schemeClr val="bg1"/>
                </a:solidFill>
              </a:rPr>
              <a:t>Je trouve le complément d’un nombre à la dizaine supérieure – Je connais dans les deux sens les tables d’addition </a:t>
            </a:r>
          </a:p>
        </p:txBody>
      </p:sp>
    </p:spTree>
    <p:extLst>
      <p:ext uri="{BB962C8B-B14F-4D97-AF65-F5344CB8AC3E}">
        <p14:creationId xmlns:p14="http://schemas.microsoft.com/office/powerpoint/2010/main" val="4250113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cxnSp>
        <p:nvCxnSpPr>
          <p:cNvPr id="9" name="Connecteur droit 8">
            <a:extLst>
              <a:ext uri="{FF2B5EF4-FFF2-40B4-BE49-F238E27FC236}">
                <a16:creationId xmlns:a16="http://schemas.microsoft.com/office/drawing/2014/main" id="{AB5CFE78-2F05-F46A-0DF9-453B72999FBA}"/>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pic>
        <p:nvPicPr>
          <p:cNvPr id="3" name="Image 2">
            <a:extLst>
              <a:ext uri="{FF2B5EF4-FFF2-40B4-BE49-F238E27FC236}">
                <a16:creationId xmlns:a16="http://schemas.microsoft.com/office/drawing/2014/main" id="{868BF264-7B4D-BB58-C21E-98BE25570E35}"/>
              </a:ext>
            </a:extLst>
          </p:cNvPr>
          <p:cNvPicPr>
            <a:picLocks noChangeAspect="1"/>
          </p:cNvPicPr>
          <p:nvPr/>
        </p:nvPicPr>
        <p:blipFill>
          <a:blip r:embed="rId3"/>
          <a:stretch>
            <a:fillRect/>
          </a:stretch>
        </p:blipFill>
        <p:spPr>
          <a:xfrm>
            <a:off x="1286614" y="1448552"/>
            <a:ext cx="3826611" cy="5035015"/>
          </a:xfrm>
          <a:prstGeom prst="rect">
            <a:avLst/>
          </a:prstGeom>
        </p:spPr>
      </p:pic>
      <p:pic>
        <p:nvPicPr>
          <p:cNvPr id="4" name="Picture 2" descr="fiche › Pride Mobility France">
            <a:extLst>
              <a:ext uri="{FF2B5EF4-FFF2-40B4-BE49-F238E27FC236}">
                <a16:creationId xmlns:a16="http://schemas.microsoft.com/office/drawing/2014/main" id="{8D9C08B1-E0DF-F74B-73AD-DBABD3D45D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3836" y="374433"/>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extLst>
              <a:ext uri="{FF2B5EF4-FFF2-40B4-BE49-F238E27FC236}">
                <a16:creationId xmlns:a16="http://schemas.microsoft.com/office/drawing/2014/main" id="{10AA8EFF-9C79-CBCB-6F05-1F73C2CC5DC0}"/>
              </a:ext>
            </a:extLst>
          </p:cNvPr>
          <p:cNvPicPr>
            <a:picLocks noChangeAspect="1"/>
          </p:cNvPicPr>
          <p:nvPr/>
        </p:nvPicPr>
        <p:blipFill>
          <a:blip r:embed="rId5"/>
          <a:stretch>
            <a:fillRect/>
          </a:stretch>
        </p:blipFill>
        <p:spPr>
          <a:xfrm>
            <a:off x="6892591" y="1585103"/>
            <a:ext cx="3648691" cy="4751784"/>
          </a:xfrm>
          <a:prstGeom prst="rect">
            <a:avLst/>
          </a:prstGeom>
        </p:spPr>
      </p:pic>
    </p:spTree>
    <p:extLst>
      <p:ext uri="{BB962C8B-B14F-4D97-AF65-F5344CB8AC3E}">
        <p14:creationId xmlns:p14="http://schemas.microsoft.com/office/powerpoint/2010/main" val="29770170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13246</TotalTime>
  <Words>1430</Words>
  <Application>Microsoft Office PowerPoint</Application>
  <PresentationFormat>Grand écran</PresentationFormat>
  <Paragraphs>140</Paragraphs>
  <Slides>26</Slides>
  <Notes>22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26</vt:i4>
      </vt:variant>
    </vt:vector>
  </HeadingPairs>
  <TitlesOfParts>
    <vt:vector size="33" baseType="lpstr">
      <vt:lpstr>Arial</vt:lpstr>
      <vt:lpstr>BelleAllureCE</vt:lpstr>
      <vt:lpstr>Calibri</vt:lpstr>
      <vt:lpstr>Calibri Light</vt:lpstr>
      <vt:lpstr>KG Turning Tables</vt:lpstr>
      <vt:lpstr>Wingdings</vt:lpstr>
      <vt:lpstr>Thème Office</vt:lpstr>
      <vt:lpstr>PERIODE 2  séance 25</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232</cp:revision>
  <dcterms:created xsi:type="dcterms:W3CDTF">2018-07-28T07:30:27Z</dcterms:created>
  <dcterms:modified xsi:type="dcterms:W3CDTF">2025-10-18T14:11:49Z</dcterms:modified>
</cp:coreProperties>
</file>